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6"/>
  </p:notesMasterIdLst>
  <p:sldIdLst>
    <p:sldId id="319" r:id="rId2"/>
    <p:sldId id="699" r:id="rId3"/>
    <p:sldId id="700" r:id="rId4"/>
    <p:sldId id="443" r:id="rId5"/>
    <p:sldId id="790" r:id="rId6"/>
    <p:sldId id="739" r:id="rId7"/>
    <p:sldId id="791" r:id="rId8"/>
    <p:sldId id="803" r:id="rId9"/>
    <p:sldId id="794" r:id="rId10"/>
    <p:sldId id="795" r:id="rId11"/>
    <p:sldId id="813" r:id="rId12"/>
    <p:sldId id="796" r:id="rId13"/>
    <p:sldId id="793" r:id="rId14"/>
    <p:sldId id="792" r:id="rId15"/>
    <p:sldId id="797" r:id="rId16"/>
    <p:sldId id="740" r:id="rId17"/>
    <p:sldId id="798" r:id="rId18"/>
    <p:sldId id="799" r:id="rId19"/>
    <p:sldId id="800" r:id="rId20"/>
    <p:sldId id="801" r:id="rId21"/>
    <p:sldId id="802" r:id="rId22"/>
    <p:sldId id="804" r:id="rId23"/>
    <p:sldId id="805" r:id="rId24"/>
    <p:sldId id="806" r:id="rId25"/>
    <p:sldId id="807" r:id="rId26"/>
    <p:sldId id="808" r:id="rId27"/>
    <p:sldId id="814" r:id="rId28"/>
    <p:sldId id="741" r:id="rId29"/>
    <p:sldId id="809" r:id="rId30"/>
    <p:sldId id="810" r:id="rId31"/>
    <p:sldId id="811" r:id="rId32"/>
    <p:sldId id="812" r:id="rId33"/>
    <p:sldId id="817" r:id="rId34"/>
    <p:sldId id="815" r:id="rId35"/>
    <p:sldId id="816" r:id="rId36"/>
    <p:sldId id="818" r:id="rId37"/>
    <p:sldId id="819" r:id="rId38"/>
    <p:sldId id="820" r:id="rId39"/>
    <p:sldId id="821" r:id="rId40"/>
    <p:sldId id="822" r:id="rId41"/>
    <p:sldId id="823" r:id="rId42"/>
    <p:sldId id="824" r:id="rId43"/>
    <p:sldId id="825" r:id="rId44"/>
    <p:sldId id="738" r:id="rId45"/>
  </p:sldIdLst>
  <p:sldSz cx="9144000" cy="6858000" type="screen4x3"/>
  <p:notesSz cx="6858000" cy="9144000"/>
  <p:defaultTextStyle>
    <a:defPPr>
      <a:defRPr lang="zh-CN"/>
    </a:defPPr>
    <a:lvl1pPr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1pPr>
    <a:lvl2pPr marL="4572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2pPr>
    <a:lvl3pPr marL="9144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3pPr>
    <a:lvl4pPr marL="13716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4pPr>
    <a:lvl5pPr marL="18288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5pPr>
    <a:lvl6pPr marL="2286000" algn="l" defTabSz="914400" rtl="0" eaLnBrk="1" latinLnBrk="0" hangingPunct="1">
      <a:defRPr sz="2000" b="1" kern="1200">
        <a:solidFill>
          <a:schemeClr val="tx1"/>
        </a:solidFill>
        <a:latin typeface="仿宋_GB2312" pitchFamily="49" charset="-122"/>
        <a:ea typeface="仿宋_GB2312" pitchFamily="49" charset="-122"/>
        <a:cs typeface="+mn-cs"/>
      </a:defRPr>
    </a:lvl6pPr>
    <a:lvl7pPr marL="2743200" algn="l" defTabSz="914400" rtl="0" eaLnBrk="1" latinLnBrk="0" hangingPunct="1">
      <a:defRPr sz="2000" b="1" kern="1200">
        <a:solidFill>
          <a:schemeClr val="tx1"/>
        </a:solidFill>
        <a:latin typeface="仿宋_GB2312" pitchFamily="49" charset="-122"/>
        <a:ea typeface="仿宋_GB2312" pitchFamily="49" charset="-122"/>
        <a:cs typeface="+mn-cs"/>
      </a:defRPr>
    </a:lvl7pPr>
    <a:lvl8pPr marL="3200400" algn="l" defTabSz="914400" rtl="0" eaLnBrk="1" latinLnBrk="0" hangingPunct="1">
      <a:defRPr sz="2000" b="1" kern="1200">
        <a:solidFill>
          <a:schemeClr val="tx1"/>
        </a:solidFill>
        <a:latin typeface="仿宋_GB2312" pitchFamily="49" charset="-122"/>
        <a:ea typeface="仿宋_GB2312" pitchFamily="49" charset="-122"/>
        <a:cs typeface="+mn-cs"/>
      </a:defRPr>
    </a:lvl8pPr>
    <a:lvl9pPr marL="3657600" algn="l" defTabSz="914400" rtl="0" eaLnBrk="1" latinLnBrk="0" hangingPunct="1">
      <a:defRPr sz="2000" b="1" kern="1200">
        <a:solidFill>
          <a:schemeClr val="tx1"/>
        </a:solidFill>
        <a:latin typeface="仿宋_GB2312" pitchFamily="49" charset="-122"/>
        <a:ea typeface="仿宋_GB2312"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b" initials="bob" lastIdx="1" clrIdx="0">
    <p:extLst>
      <p:ext uri="{19B8F6BF-5375-455C-9EA6-DF929625EA0E}">
        <p15:presenceInfo xmlns:p15="http://schemas.microsoft.com/office/powerpoint/2012/main" userId="bob"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EE3D2"/>
    <a:srgbClr val="0000FF"/>
    <a:srgbClr val="800000"/>
    <a:srgbClr val="990000"/>
    <a:srgbClr val="33CC33"/>
    <a:srgbClr val="0070C0"/>
    <a:srgbClr val="CC00FF"/>
    <a:srgbClr val="FFFF66"/>
    <a:srgbClr val="C04C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51" autoAdjust="0"/>
    <p:restoredTop sz="91824" autoAdjust="0"/>
  </p:normalViewPr>
  <p:slideViewPr>
    <p:cSldViewPr>
      <p:cViewPr varScale="1">
        <p:scale>
          <a:sx n="149" d="100"/>
          <a:sy n="149" d="100"/>
        </p:scale>
        <p:origin x="4680"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214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1.jpeg>
</file>

<file path=ppt/media/image32.jpeg>
</file>

<file path=ppt/media/image35.jpeg>
</file>

<file path=ppt/media/image37.png>
</file>

<file path=ppt/media/image4.png>
</file>

<file path=ppt/media/image40.gif>
</file>

<file path=ppt/media/image41.jpeg>
</file>

<file path=ppt/media/image42.jpeg>
</file>

<file path=ppt/media/image43.jpeg>
</file>

<file path=ppt/media/image44.jpeg>
</file>

<file path=ppt/media/image45.jpeg>
</file>

<file path=ppt/media/image5.jpeg>
</file>

<file path=ppt/media/image50.jpeg>
</file>

<file path=ppt/media/image51.jpeg>
</file>

<file path=ppt/media/image54.jpeg>
</file>

<file path=ppt/media/image55.jpeg>
</file>

<file path=ppt/media/image56.jpeg>
</file>

<file path=ppt/media/image57.jpeg>
</file>

<file path=ppt/media/image58.jpeg>
</file>

<file path=ppt/media/image59.jpeg>
</file>

<file path=ppt/media/image6.png>
</file>

<file path=ppt/media/image60.png>
</file>

<file path=ppt/media/image61.jpeg>
</file>

<file path=ppt/media/image62.jpeg>
</file>

<file path=ppt/media/image63.jpeg>
</file>

<file path=ppt/media/image65.jpeg>
</file>

<file path=ppt/media/image68.jpeg>
</file>

<file path=ppt/media/image71.jpeg>
</file>

<file path=ppt/media/image74.jpeg>
</file>

<file path=ppt/media/image75.jpeg>
</file>

<file path=ppt/media/image77.jpeg>
</file>

<file path=ppt/media/image78.jpeg>
</file>

<file path=ppt/media/image79.jpeg>
</file>

<file path=ppt/media/image8.png>
</file>

<file path=ppt/media/image80.png>
</file>

<file path=ppt/media/image81.jpeg>
</file>

<file path=ppt/media/image82.jpeg>
</file>

<file path=ppt/media/image87.png>
</file>

<file path=ppt/media/image89.png>
</file>

<file path=ppt/media/image9.png>
</file>

<file path=ppt/media/image90.jpeg>
</file>

<file path=ppt/media/image91.jpeg>
</file>

<file path=ppt/media/image93.jpeg>
</file>

<file path=ppt/media/image9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3" name="日期占位符 2">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b="0">
                <a:latin typeface="+mn-lt"/>
                <a:ea typeface="+mn-ea"/>
                <a:cs typeface="+mn-cs"/>
              </a:defRPr>
            </a:lvl1pPr>
          </a:lstStyle>
          <a:p>
            <a:pPr>
              <a:defRPr/>
            </a:pPr>
            <a:fld id="{BA202968-A12F-4FE4-8D44-D30AC87ADD91}" type="datetimeFigureOut">
              <a:rPr lang="zh-CN" altLang="en-US"/>
              <a:pPr>
                <a:defRPr/>
              </a:pPr>
              <a:t>2023/9/11</a:t>
            </a:fld>
            <a:endParaRPr lang="zh-CN" altLang="en-US"/>
          </a:p>
        </p:txBody>
      </p:sp>
      <p:sp>
        <p:nvSpPr>
          <p:cNvPr id="4" name="幻灯片图像占位符 3">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7" name="灯片编号占位符 6">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b="0">
                <a:latin typeface="Calibri" pitchFamily="34" charset="0"/>
                <a:ea typeface="宋体" pitchFamily="2" charset="-122"/>
              </a:defRPr>
            </a:lvl1pPr>
          </a:lstStyle>
          <a:p>
            <a:pPr>
              <a:defRPr/>
            </a:pPr>
            <a:fld id="{775431AA-0E7E-4B48-8BFF-7B61E1422AA4}" type="slidenum">
              <a:rPr lang="zh-CN" altLang="en-US"/>
              <a:pPr>
                <a:defRPr/>
              </a:pPr>
              <a:t>‹#›</a:t>
            </a:fld>
            <a:endParaRPr lang="zh-CN" altLang="en-US"/>
          </a:p>
        </p:txBody>
      </p:sp>
    </p:spTree>
    <p:extLst>
      <p:ext uri="{BB962C8B-B14F-4D97-AF65-F5344CB8AC3E}">
        <p14:creationId xmlns:p14="http://schemas.microsoft.com/office/powerpoint/2010/main" val="35086370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4</a:t>
            </a:fld>
            <a:endParaRPr lang="zh-CN" altLang="en-US"/>
          </a:p>
        </p:txBody>
      </p:sp>
    </p:spTree>
    <p:extLst>
      <p:ext uri="{BB962C8B-B14F-4D97-AF65-F5344CB8AC3E}">
        <p14:creationId xmlns:p14="http://schemas.microsoft.com/office/powerpoint/2010/main" val="1181986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13</a:t>
            </a:fld>
            <a:endParaRPr lang="zh-CN" altLang="en-US"/>
          </a:p>
        </p:txBody>
      </p:sp>
    </p:spTree>
    <p:extLst>
      <p:ext uri="{BB962C8B-B14F-4D97-AF65-F5344CB8AC3E}">
        <p14:creationId xmlns:p14="http://schemas.microsoft.com/office/powerpoint/2010/main" val="4057736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14</a:t>
            </a:fld>
            <a:endParaRPr lang="zh-CN" altLang="en-US"/>
          </a:p>
        </p:txBody>
      </p:sp>
    </p:spTree>
    <p:extLst>
      <p:ext uri="{BB962C8B-B14F-4D97-AF65-F5344CB8AC3E}">
        <p14:creationId xmlns:p14="http://schemas.microsoft.com/office/powerpoint/2010/main" val="605783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15</a:t>
            </a:fld>
            <a:endParaRPr lang="zh-CN" altLang="en-US"/>
          </a:p>
        </p:txBody>
      </p:sp>
    </p:spTree>
    <p:extLst>
      <p:ext uri="{BB962C8B-B14F-4D97-AF65-F5344CB8AC3E}">
        <p14:creationId xmlns:p14="http://schemas.microsoft.com/office/powerpoint/2010/main" val="2944140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16</a:t>
            </a:fld>
            <a:endParaRPr lang="zh-CN" altLang="en-US"/>
          </a:p>
        </p:txBody>
      </p:sp>
    </p:spTree>
    <p:extLst>
      <p:ext uri="{BB962C8B-B14F-4D97-AF65-F5344CB8AC3E}">
        <p14:creationId xmlns:p14="http://schemas.microsoft.com/office/powerpoint/2010/main" val="1627767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17</a:t>
            </a:fld>
            <a:endParaRPr lang="zh-CN" altLang="en-US"/>
          </a:p>
        </p:txBody>
      </p:sp>
    </p:spTree>
    <p:extLst>
      <p:ext uri="{BB962C8B-B14F-4D97-AF65-F5344CB8AC3E}">
        <p14:creationId xmlns:p14="http://schemas.microsoft.com/office/powerpoint/2010/main" val="1420923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18</a:t>
            </a:fld>
            <a:endParaRPr lang="zh-CN" altLang="en-US"/>
          </a:p>
        </p:txBody>
      </p:sp>
    </p:spTree>
    <p:extLst>
      <p:ext uri="{BB962C8B-B14F-4D97-AF65-F5344CB8AC3E}">
        <p14:creationId xmlns:p14="http://schemas.microsoft.com/office/powerpoint/2010/main" val="39470733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19</a:t>
            </a:fld>
            <a:endParaRPr lang="zh-CN" altLang="en-US"/>
          </a:p>
        </p:txBody>
      </p:sp>
    </p:spTree>
    <p:extLst>
      <p:ext uri="{BB962C8B-B14F-4D97-AF65-F5344CB8AC3E}">
        <p14:creationId xmlns:p14="http://schemas.microsoft.com/office/powerpoint/2010/main" val="19158214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20</a:t>
            </a:fld>
            <a:endParaRPr lang="zh-CN" altLang="en-US"/>
          </a:p>
        </p:txBody>
      </p:sp>
    </p:spTree>
    <p:extLst>
      <p:ext uri="{BB962C8B-B14F-4D97-AF65-F5344CB8AC3E}">
        <p14:creationId xmlns:p14="http://schemas.microsoft.com/office/powerpoint/2010/main" val="4163737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21</a:t>
            </a:fld>
            <a:endParaRPr lang="zh-CN" altLang="en-US"/>
          </a:p>
        </p:txBody>
      </p:sp>
    </p:spTree>
    <p:extLst>
      <p:ext uri="{BB962C8B-B14F-4D97-AF65-F5344CB8AC3E}">
        <p14:creationId xmlns:p14="http://schemas.microsoft.com/office/powerpoint/2010/main" val="12092805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22</a:t>
            </a:fld>
            <a:endParaRPr lang="zh-CN" altLang="en-US"/>
          </a:p>
        </p:txBody>
      </p:sp>
    </p:spTree>
    <p:extLst>
      <p:ext uri="{BB962C8B-B14F-4D97-AF65-F5344CB8AC3E}">
        <p14:creationId xmlns:p14="http://schemas.microsoft.com/office/powerpoint/2010/main" val="2623996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5</a:t>
            </a:fld>
            <a:endParaRPr lang="zh-CN" altLang="en-US"/>
          </a:p>
        </p:txBody>
      </p:sp>
    </p:spTree>
    <p:extLst>
      <p:ext uri="{BB962C8B-B14F-4D97-AF65-F5344CB8AC3E}">
        <p14:creationId xmlns:p14="http://schemas.microsoft.com/office/powerpoint/2010/main" val="468386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23</a:t>
            </a:fld>
            <a:endParaRPr lang="zh-CN" altLang="en-US"/>
          </a:p>
        </p:txBody>
      </p:sp>
    </p:spTree>
    <p:extLst>
      <p:ext uri="{BB962C8B-B14F-4D97-AF65-F5344CB8AC3E}">
        <p14:creationId xmlns:p14="http://schemas.microsoft.com/office/powerpoint/2010/main" val="16760243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24</a:t>
            </a:fld>
            <a:endParaRPr lang="zh-CN" altLang="en-US"/>
          </a:p>
        </p:txBody>
      </p:sp>
    </p:spTree>
    <p:extLst>
      <p:ext uri="{BB962C8B-B14F-4D97-AF65-F5344CB8AC3E}">
        <p14:creationId xmlns:p14="http://schemas.microsoft.com/office/powerpoint/2010/main" val="8174753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25</a:t>
            </a:fld>
            <a:endParaRPr lang="zh-CN" altLang="en-US"/>
          </a:p>
        </p:txBody>
      </p:sp>
    </p:spTree>
    <p:extLst>
      <p:ext uri="{BB962C8B-B14F-4D97-AF65-F5344CB8AC3E}">
        <p14:creationId xmlns:p14="http://schemas.microsoft.com/office/powerpoint/2010/main" val="17274365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26</a:t>
            </a:fld>
            <a:endParaRPr lang="zh-CN" altLang="en-US"/>
          </a:p>
        </p:txBody>
      </p:sp>
    </p:spTree>
    <p:extLst>
      <p:ext uri="{BB962C8B-B14F-4D97-AF65-F5344CB8AC3E}">
        <p14:creationId xmlns:p14="http://schemas.microsoft.com/office/powerpoint/2010/main" val="16050195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27</a:t>
            </a:fld>
            <a:endParaRPr lang="zh-CN" altLang="en-US"/>
          </a:p>
        </p:txBody>
      </p:sp>
    </p:spTree>
    <p:extLst>
      <p:ext uri="{BB962C8B-B14F-4D97-AF65-F5344CB8AC3E}">
        <p14:creationId xmlns:p14="http://schemas.microsoft.com/office/powerpoint/2010/main" val="23976784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28</a:t>
            </a:fld>
            <a:endParaRPr lang="zh-CN" altLang="en-US"/>
          </a:p>
        </p:txBody>
      </p:sp>
    </p:spTree>
    <p:extLst>
      <p:ext uri="{BB962C8B-B14F-4D97-AF65-F5344CB8AC3E}">
        <p14:creationId xmlns:p14="http://schemas.microsoft.com/office/powerpoint/2010/main" val="2328323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29</a:t>
            </a:fld>
            <a:endParaRPr lang="zh-CN" altLang="en-US"/>
          </a:p>
        </p:txBody>
      </p:sp>
    </p:spTree>
    <p:extLst>
      <p:ext uri="{BB962C8B-B14F-4D97-AF65-F5344CB8AC3E}">
        <p14:creationId xmlns:p14="http://schemas.microsoft.com/office/powerpoint/2010/main" val="20419111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30</a:t>
            </a:fld>
            <a:endParaRPr lang="zh-CN" altLang="en-US"/>
          </a:p>
        </p:txBody>
      </p:sp>
    </p:spTree>
    <p:extLst>
      <p:ext uri="{BB962C8B-B14F-4D97-AF65-F5344CB8AC3E}">
        <p14:creationId xmlns:p14="http://schemas.microsoft.com/office/powerpoint/2010/main" val="35603381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31</a:t>
            </a:fld>
            <a:endParaRPr lang="zh-CN" altLang="en-US"/>
          </a:p>
        </p:txBody>
      </p:sp>
    </p:spTree>
    <p:extLst>
      <p:ext uri="{BB962C8B-B14F-4D97-AF65-F5344CB8AC3E}">
        <p14:creationId xmlns:p14="http://schemas.microsoft.com/office/powerpoint/2010/main" val="3231187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32</a:t>
            </a:fld>
            <a:endParaRPr lang="zh-CN" altLang="en-US"/>
          </a:p>
        </p:txBody>
      </p:sp>
    </p:spTree>
    <p:extLst>
      <p:ext uri="{BB962C8B-B14F-4D97-AF65-F5344CB8AC3E}">
        <p14:creationId xmlns:p14="http://schemas.microsoft.com/office/powerpoint/2010/main" val="3313436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6</a:t>
            </a:fld>
            <a:endParaRPr lang="zh-CN" altLang="en-US"/>
          </a:p>
        </p:txBody>
      </p:sp>
    </p:spTree>
    <p:extLst>
      <p:ext uri="{BB962C8B-B14F-4D97-AF65-F5344CB8AC3E}">
        <p14:creationId xmlns:p14="http://schemas.microsoft.com/office/powerpoint/2010/main" val="17223182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33</a:t>
            </a:fld>
            <a:endParaRPr lang="zh-CN" altLang="en-US"/>
          </a:p>
        </p:txBody>
      </p:sp>
    </p:spTree>
    <p:extLst>
      <p:ext uri="{BB962C8B-B14F-4D97-AF65-F5344CB8AC3E}">
        <p14:creationId xmlns:p14="http://schemas.microsoft.com/office/powerpoint/2010/main" val="18845707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34</a:t>
            </a:fld>
            <a:endParaRPr lang="zh-CN" altLang="en-US"/>
          </a:p>
        </p:txBody>
      </p:sp>
    </p:spTree>
    <p:extLst>
      <p:ext uri="{BB962C8B-B14F-4D97-AF65-F5344CB8AC3E}">
        <p14:creationId xmlns:p14="http://schemas.microsoft.com/office/powerpoint/2010/main" val="21955173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35</a:t>
            </a:fld>
            <a:endParaRPr lang="zh-CN" altLang="en-US"/>
          </a:p>
        </p:txBody>
      </p:sp>
    </p:spTree>
    <p:extLst>
      <p:ext uri="{BB962C8B-B14F-4D97-AF65-F5344CB8AC3E}">
        <p14:creationId xmlns:p14="http://schemas.microsoft.com/office/powerpoint/2010/main" val="2578270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36</a:t>
            </a:fld>
            <a:endParaRPr lang="zh-CN" altLang="en-US"/>
          </a:p>
        </p:txBody>
      </p:sp>
    </p:spTree>
    <p:extLst>
      <p:ext uri="{BB962C8B-B14F-4D97-AF65-F5344CB8AC3E}">
        <p14:creationId xmlns:p14="http://schemas.microsoft.com/office/powerpoint/2010/main" val="18234706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37</a:t>
            </a:fld>
            <a:endParaRPr lang="zh-CN" altLang="en-US"/>
          </a:p>
        </p:txBody>
      </p:sp>
    </p:spTree>
    <p:extLst>
      <p:ext uri="{BB962C8B-B14F-4D97-AF65-F5344CB8AC3E}">
        <p14:creationId xmlns:p14="http://schemas.microsoft.com/office/powerpoint/2010/main" val="4265032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38</a:t>
            </a:fld>
            <a:endParaRPr lang="zh-CN" altLang="en-US"/>
          </a:p>
        </p:txBody>
      </p:sp>
    </p:spTree>
    <p:extLst>
      <p:ext uri="{BB962C8B-B14F-4D97-AF65-F5344CB8AC3E}">
        <p14:creationId xmlns:p14="http://schemas.microsoft.com/office/powerpoint/2010/main" val="17985076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39</a:t>
            </a:fld>
            <a:endParaRPr lang="zh-CN" altLang="en-US"/>
          </a:p>
        </p:txBody>
      </p:sp>
    </p:spTree>
    <p:extLst>
      <p:ext uri="{BB962C8B-B14F-4D97-AF65-F5344CB8AC3E}">
        <p14:creationId xmlns:p14="http://schemas.microsoft.com/office/powerpoint/2010/main" val="40008464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40</a:t>
            </a:fld>
            <a:endParaRPr lang="zh-CN" altLang="en-US"/>
          </a:p>
        </p:txBody>
      </p:sp>
    </p:spTree>
    <p:extLst>
      <p:ext uri="{BB962C8B-B14F-4D97-AF65-F5344CB8AC3E}">
        <p14:creationId xmlns:p14="http://schemas.microsoft.com/office/powerpoint/2010/main" val="8816605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41</a:t>
            </a:fld>
            <a:endParaRPr lang="zh-CN" altLang="en-US"/>
          </a:p>
        </p:txBody>
      </p:sp>
    </p:spTree>
    <p:extLst>
      <p:ext uri="{BB962C8B-B14F-4D97-AF65-F5344CB8AC3E}">
        <p14:creationId xmlns:p14="http://schemas.microsoft.com/office/powerpoint/2010/main" val="6036145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42</a:t>
            </a:fld>
            <a:endParaRPr lang="zh-CN" altLang="en-US"/>
          </a:p>
        </p:txBody>
      </p:sp>
    </p:spTree>
    <p:extLst>
      <p:ext uri="{BB962C8B-B14F-4D97-AF65-F5344CB8AC3E}">
        <p14:creationId xmlns:p14="http://schemas.microsoft.com/office/powerpoint/2010/main" val="737426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7</a:t>
            </a:fld>
            <a:endParaRPr lang="zh-CN" altLang="en-US"/>
          </a:p>
        </p:txBody>
      </p:sp>
    </p:spTree>
    <p:extLst>
      <p:ext uri="{BB962C8B-B14F-4D97-AF65-F5344CB8AC3E}">
        <p14:creationId xmlns:p14="http://schemas.microsoft.com/office/powerpoint/2010/main" val="10336612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43</a:t>
            </a:fld>
            <a:endParaRPr lang="zh-CN" altLang="en-US"/>
          </a:p>
        </p:txBody>
      </p:sp>
    </p:spTree>
    <p:extLst>
      <p:ext uri="{BB962C8B-B14F-4D97-AF65-F5344CB8AC3E}">
        <p14:creationId xmlns:p14="http://schemas.microsoft.com/office/powerpoint/2010/main" val="2286049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8</a:t>
            </a:fld>
            <a:endParaRPr lang="zh-CN" altLang="en-US"/>
          </a:p>
        </p:txBody>
      </p:sp>
    </p:spTree>
    <p:extLst>
      <p:ext uri="{BB962C8B-B14F-4D97-AF65-F5344CB8AC3E}">
        <p14:creationId xmlns:p14="http://schemas.microsoft.com/office/powerpoint/2010/main" val="18468398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9</a:t>
            </a:fld>
            <a:endParaRPr lang="zh-CN" altLang="en-US"/>
          </a:p>
        </p:txBody>
      </p:sp>
    </p:spTree>
    <p:extLst>
      <p:ext uri="{BB962C8B-B14F-4D97-AF65-F5344CB8AC3E}">
        <p14:creationId xmlns:p14="http://schemas.microsoft.com/office/powerpoint/2010/main" val="2242970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10</a:t>
            </a:fld>
            <a:endParaRPr lang="zh-CN" altLang="en-US"/>
          </a:p>
        </p:txBody>
      </p:sp>
    </p:spTree>
    <p:extLst>
      <p:ext uri="{BB962C8B-B14F-4D97-AF65-F5344CB8AC3E}">
        <p14:creationId xmlns:p14="http://schemas.microsoft.com/office/powerpoint/2010/main" val="3246979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11</a:t>
            </a:fld>
            <a:endParaRPr lang="zh-CN" altLang="en-US"/>
          </a:p>
        </p:txBody>
      </p:sp>
    </p:spTree>
    <p:extLst>
      <p:ext uri="{BB962C8B-B14F-4D97-AF65-F5344CB8AC3E}">
        <p14:creationId xmlns:p14="http://schemas.microsoft.com/office/powerpoint/2010/main" val="3026295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DF4426B-5B9E-4BA0-A083-4EEDFBED3488}" type="slidenum">
              <a:rPr lang="zh-CN" altLang="en-US" smtClean="0"/>
              <a:pPr>
                <a:defRPr/>
              </a:pPr>
              <a:t>12</a:t>
            </a:fld>
            <a:endParaRPr lang="zh-CN" altLang="en-US"/>
          </a:p>
        </p:txBody>
      </p:sp>
    </p:spTree>
    <p:extLst>
      <p:ext uri="{BB962C8B-B14F-4D97-AF65-F5344CB8AC3E}">
        <p14:creationId xmlns:p14="http://schemas.microsoft.com/office/powerpoint/2010/main" val="10787851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5" name="灯片编号占位符 5">
            <a:extLst/>
          </p:cNvPr>
          <p:cNvSpPr txBox="1">
            <a:spLocks/>
          </p:cNvSpPr>
          <p:nvPr userDrawn="1"/>
        </p:nvSpPr>
        <p:spPr>
          <a:xfrm>
            <a:off x="7019925" y="6553200"/>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1DF31B22-8973-4EFC-94CF-ECA29AE1F7D0}"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pic>
        <p:nvPicPr>
          <p:cNvPr id="6" name="图片 10"/>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8" name="灯片编号占位符 5">
            <a:extLst/>
          </p:cNvPr>
          <p:cNvSpPr txBox="1">
            <a:spLocks/>
          </p:cNvSpPr>
          <p:nvPr userDrawn="1"/>
        </p:nvSpPr>
        <p:spPr>
          <a:xfrm>
            <a:off x="7019925" y="6553200"/>
            <a:ext cx="2133600" cy="365125"/>
          </a:xfrm>
          <a:prstGeom prst="rect">
            <a:avLst/>
          </a:prstGeom>
        </p:spPr>
        <p:txBody>
          <a:bodyPr anchor="ct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6F980787-70AC-4EA4-9E72-81DF5C586621}"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2" name="标题 1"/>
          <p:cNvSpPr>
            <a:spLocks noGrp="1"/>
          </p:cNvSpPr>
          <p:nvPr>
            <p:ph type="title"/>
          </p:nvPr>
        </p:nvSpPr>
        <p:spPr/>
        <p:txBody>
          <a:bodyPr/>
          <a:lstStyle/>
          <a:p>
            <a:r>
              <a:rPr lang="zh-CN" altLang="en-US"/>
              <a:t>单击此处编辑母版标题样式</a:t>
            </a:r>
          </a:p>
        </p:txBody>
      </p:sp>
      <p:sp>
        <p:nvSpPr>
          <p:cNvPr id="9" name="日期占位符 2">
            <a:extLst/>
          </p:cNvPr>
          <p:cNvSpPr>
            <a:spLocks noGrp="1"/>
          </p:cNvSpPr>
          <p:nvPr>
            <p:ph type="dt" sz="half" idx="10"/>
          </p:nvPr>
        </p:nvSpPr>
        <p:spPr/>
        <p:txBody>
          <a:bodyPr/>
          <a:lstStyle>
            <a:lvl1pPr>
              <a:defRPr/>
            </a:lvl1pPr>
          </a:lstStyle>
          <a:p>
            <a:pPr>
              <a:defRPr/>
            </a:pPr>
            <a:fld id="{EE2FC936-9101-40B4-81FB-5C8B5B68CA7C}" type="datetime1">
              <a:rPr lang="zh-CN" altLang="en-US"/>
              <a:pPr>
                <a:defRPr/>
              </a:pPr>
              <a:t>2023/9/11</a:t>
            </a:fld>
            <a:endParaRPr lang="zh-CN" altLang="en-US"/>
          </a:p>
        </p:txBody>
      </p:sp>
      <p:sp>
        <p:nvSpPr>
          <p:cNvPr id="10" name="页脚占位符 3">
            <a:extLst/>
          </p:cNvPr>
          <p:cNvSpPr>
            <a:spLocks noGrp="1"/>
          </p:cNvSpPr>
          <p:nvPr>
            <p:ph type="ftr" sz="quarter" idx="11"/>
          </p:nvPr>
        </p:nvSpPr>
        <p:spPr/>
        <p:txBody>
          <a:bodyPr/>
          <a:lstStyle>
            <a:lvl1pPr>
              <a:defRPr/>
            </a:lvl1pPr>
          </a:lstStyle>
          <a:p>
            <a:pPr>
              <a:defRPr/>
            </a:pPr>
            <a:endParaRPr lang="en-US" altLang="zh-CN"/>
          </a:p>
        </p:txBody>
      </p:sp>
      <p:sp>
        <p:nvSpPr>
          <p:cNvPr id="11" name="灯片编号占位符 4">
            <a:extLst/>
          </p:cNvPr>
          <p:cNvSpPr>
            <a:spLocks noGrp="1"/>
          </p:cNvSpPr>
          <p:nvPr>
            <p:ph type="sldNum" sz="quarter" idx="12"/>
          </p:nvPr>
        </p:nvSpPr>
        <p:spPr/>
        <p:txBody>
          <a:bodyPr/>
          <a:lstStyle>
            <a:lvl1pPr>
              <a:defRPr/>
            </a:lvl1pPr>
          </a:lstStyle>
          <a:p>
            <a:pPr>
              <a:defRPr/>
            </a:pPr>
            <a:fld id="{40B32E0E-4A0F-4DFA-9A92-97DD5339E610}" type="slidenum">
              <a:rPr lang="zh-CN" altLang="en-US"/>
              <a:pPr>
                <a:defRPr/>
              </a:pPr>
              <a:t>‹#›</a:t>
            </a:fld>
            <a:endParaRPr lang="zh-CN" altLang="en-US"/>
          </a:p>
        </p:txBody>
      </p:sp>
    </p:spTree>
    <p:extLst>
      <p:ext uri="{BB962C8B-B14F-4D97-AF65-F5344CB8AC3E}">
        <p14:creationId xmlns:p14="http://schemas.microsoft.com/office/powerpoint/2010/main" val="25308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43D3420B-D0AF-4AB4-90F8-FC4FF80E4987}" type="datetime1">
              <a:rPr lang="zh-CN" altLang="en-US"/>
              <a:pPr>
                <a:defRPr/>
              </a:pPr>
              <a:t>2023/9/11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E2A4736F-15C1-4CEB-9852-59E4EBD1EF87}" type="slidenum">
              <a:rPr lang="zh-CN" altLang="en-US"/>
              <a:pPr>
                <a:defRPr/>
              </a:pPr>
              <a:t>‹#›</a:t>
            </a:fld>
            <a:endParaRPr lang="zh-CN" altLang="en-US"/>
          </a:p>
        </p:txBody>
      </p:sp>
    </p:spTree>
    <p:extLst>
      <p:ext uri="{BB962C8B-B14F-4D97-AF65-F5344CB8AC3E}">
        <p14:creationId xmlns:p14="http://schemas.microsoft.com/office/powerpoint/2010/main" val="1694261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4630BB5B-145C-419F-8A7D-F1FC09DE92EC}" type="datetime1">
              <a:rPr lang="zh-CN" altLang="en-US"/>
              <a:pPr>
                <a:defRPr/>
              </a:pPr>
              <a:t>2023/9/11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9987881E-9B02-4893-B5C9-A984691B5AE0}" type="slidenum">
              <a:rPr lang="zh-CN" altLang="en-US"/>
              <a:pPr>
                <a:defRPr/>
              </a:pPr>
              <a:t>‹#›</a:t>
            </a:fld>
            <a:endParaRPr lang="zh-CN" altLang="en-US"/>
          </a:p>
        </p:txBody>
      </p:sp>
    </p:spTree>
    <p:extLst>
      <p:ext uri="{BB962C8B-B14F-4D97-AF65-F5344CB8AC3E}">
        <p14:creationId xmlns:p14="http://schemas.microsoft.com/office/powerpoint/2010/main" val="3594276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6FB6A2B7-AD0A-4780-BBF8-9287ACF66C9C}" type="datetime1">
              <a:rPr lang="zh-CN" altLang="en-US"/>
              <a:pPr>
                <a:defRPr/>
              </a:pPr>
              <a:t>2023/9/11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3A047927-14BB-4FFE-93DF-9E20ECBE13A7}" type="slidenum">
              <a:rPr lang="zh-CN" altLang="en-US"/>
              <a:pPr>
                <a:defRPr/>
              </a:pPr>
              <a:t>‹#›</a:t>
            </a:fld>
            <a:endParaRPr lang="zh-CN" altLang="en-US"/>
          </a:p>
        </p:txBody>
      </p:sp>
    </p:spTree>
    <p:extLst>
      <p:ext uri="{BB962C8B-B14F-4D97-AF65-F5344CB8AC3E}">
        <p14:creationId xmlns:p14="http://schemas.microsoft.com/office/powerpoint/2010/main" val="114088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2"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4" name="灯片编号占位符 5">
            <a:extLst/>
          </p:cNvPr>
          <p:cNvSpPr txBox="1">
            <a:spLocks/>
          </p:cNvSpPr>
          <p:nvPr userDrawn="1"/>
        </p:nvSpPr>
        <p:spPr>
          <a:xfrm>
            <a:off x="7010400" y="6492875"/>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B078231B-CF02-46B2-86EB-9D46AE937C94}"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5" name="日期占位符 3">
            <a:extLst/>
          </p:cNvPr>
          <p:cNvSpPr>
            <a:spLocks noGrp="1"/>
          </p:cNvSpPr>
          <p:nvPr>
            <p:ph type="dt" sz="half" idx="10"/>
          </p:nvPr>
        </p:nvSpPr>
        <p:spPr/>
        <p:txBody>
          <a:bodyPr/>
          <a:lstStyle>
            <a:lvl1pPr>
              <a:defRPr/>
            </a:lvl1pPr>
          </a:lstStyle>
          <a:p>
            <a:pPr>
              <a:defRPr/>
            </a:pPr>
            <a:fld id="{A4D5BFCF-3408-4F18-9FB0-893381C24863}" type="datetime1">
              <a:rPr lang="zh-CN" altLang="en-US"/>
              <a:pPr>
                <a:defRPr/>
              </a:pPr>
              <a:t>2023/9/11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Tree>
    <p:extLst>
      <p:ext uri="{BB962C8B-B14F-4D97-AF65-F5344CB8AC3E}">
        <p14:creationId xmlns:p14="http://schemas.microsoft.com/office/powerpoint/2010/main" val="2648664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DFF74909-3C41-4097-BBAA-8B7D3EAD58CF}" type="datetime1">
              <a:rPr lang="zh-CN" altLang="en-US"/>
              <a:pPr>
                <a:defRPr/>
              </a:pPr>
              <a:t>2023/9/11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F5C338C-E8F9-4BC5-BEFF-77D1C3A691E7}" type="slidenum">
              <a:rPr lang="zh-CN" altLang="en-US"/>
              <a:pPr>
                <a:defRPr/>
              </a:pPr>
              <a:t>‹#›</a:t>
            </a:fld>
            <a:endParaRPr lang="zh-CN" altLang="en-US"/>
          </a:p>
        </p:txBody>
      </p:sp>
    </p:spTree>
    <p:extLst>
      <p:ext uri="{BB962C8B-B14F-4D97-AF65-F5344CB8AC3E}">
        <p14:creationId xmlns:p14="http://schemas.microsoft.com/office/powerpoint/2010/main" val="2745997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a:extLst/>
          </p:cNvPr>
          <p:cNvSpPr>
            <a:spLocks noGrp="1"/>
          </p:cNvSpPr>
          <p:nvPr>
            <p:ph type="dt" sz="half" idx="10"/>
          </p:nvPr>
        </p:nvSpPr>
        <p:spPr/>
        <p:txBody>
          <a:bodyPr/>
          <a:lstStyle>
            <a:lvl1pPr>
              <a:defRPr/>
            </a:lvl1pPr>
          </a:lstStyle>
          <a:p>
            <a:pPr>
              <a:defRPr/>
            </a:pPr>
            <a:fld id="{A595C567-7838-489D-8409-7066312DEDDB}" type="datetime1">
              <a:rPr lang="zh-CN" altLang="en-US"/>
              <a:pPr>
                <a:defRPr/>
              </a:pPr>
              <a:t>2023/9/11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AB13300-D6D1-41CA-A125-F183E322BAA4}" type="slidenum">
              <a:rPr lang="zh-CN" altLang="en-US"/>
              <a:pPr>
                <a:defRPr/>
              </a:pPr>
              <a:t>‹#›</a:t>
            </a:fld>
            <a:endParaRPr lang="zh-CN" altLang="en-US"/>
          </a:p>
        </p:txBody>
      </p:sp>
    </p:spTree>
    <p:extLst>
      <p:ext uri="{BB962C8B-B14F-4D97-AF65-F5344CB8AC3E}">
        <p14:creationId xmlns:p14="http://schemas.microsoft.com/office/powerpoint/2010/main" val="262563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p:cNvPr>
          <p:cNvSpPr>
            <a:spLocks noGrp="1"/>
          </p:cNvSpPr>
          <p:nvPr>
            <p:ph type="dt" sz="half" idx="10"/>
          </p:nvPr>
        </p:nvSpPr>
        <p:spPr/>
        <p:txBody>
          <a:bodyPr/>
          <a:lstStyle>
            <a:lvl1pPr>
              <a:defRPr/>
            </a:lvl1pPr>
          </a:lstStyle>
          <a:p>
            <a:pPr>
              <a:defRPr/>
            </a:pPr>
            <a:fld id="{A857A0B7-412A-4E80-AE82-1B0A13BD0216}" type="datetime1">
              <a:rPr lang="zh-CN" altLang="en-US"/>
              <a:pPr>
                <a:defRPr/>
              </a:pPr>
              <a:t>2023/9/11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3EA2CC0A-A4D4-4F43-AC6D-BAE94F0BB94A}" type="slidenum">
              <a:rPr lang="zh-CN" altLang="en-US"/>
              <a:pPr>
                <a:defRPr/>
              </a:pPr>
              <a:t>‹#›</a:t>
            </a:fld>
            <a:endParaRPr lang="zh-CN" altLang="en-US"/>
          </a:p>
        </p:txBody>
      </p:sp>
    </p:spTree>
    <p:extLst>
      <p:ext uri="{BB962C8B-B14F-4D97-AF65-F5344CB8AC3E}">
        <p14:creationId xmlns:p14="http://schemas.microsoft.com/office/powerpoint/2010/main" val="218029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p:cNvPr>
          <p:cNvSpPr>
            <a:spLocks noGrp="1"/>
          </p:cNvSpPr>
          <p:nvPr>
            <p:ph type="dt" sz="half" idx="10"/>
          </p:nvPr>
        </p:nvSpPr>
        <p:spPr/>
        <p:txBody>
          <a:bodyPr/>
          <a:lstStyle>
            <a:lvl1pPr>
              <a:defRPr/>
            </a:lvl1pPr>
          </a:lstStyle>
          <a:p>
            <a:pPr>
              <a:defRPr/>
            </a:pPr>
            <a:fld id="{8974D219-8AE8-47C3-BA28-FA55640F2FD7}" type="datetime1">
              <a:rPr lang="zh-CN" altLang="en-US"/>
              <a:pPr>
                <a:defRPr/>
              </a:pPr>
              <a:t>2023/9/11</a:t>
            </a:fld>
            <a:endParaRPr lang="zh-CN" altLang="en-US"/>
          </a:p>
        </p:txBody>
      </p:sp>
      <p:sp>
        <p:nvSpPr>
          <p:cNvPr id="8" name="页脚占位符 4">
            <a:extLst/>
          </p:cNvPr>
          <p:cNvSpPr>
            <a:spLocks noGrp="1"/>
          </p:cNvSpPr>
          <p:nvPr>
            <p:ph type="ftr" sz="quarter" idx="11"/>
          </p:nvPr>
        </p:nvSpPr>
        <p:spPr/>
        <p:txBody>
          <a:bodyPr/>
          <a:lstStyle>
            <a:lvl1pPr>
              <a:defRPr/>
            </a:lvl1pPr>
          </a:lstStyle>
          <a:p>
            <a:pPr>
              <a:defRPr/>
            </a:pPr>
            <a:endParaRPr lang="en-US" altLang="zh-CN"/>
          </a:p>
        </p:txBody>
      </p:sp>
      <p:sp>
        <p:nvSpPr>
          <p:cNvPr id="9" name="灯片编号占位符 5">
            <a:extLst/>
          </p:cNvPr>
          <p:cNvSpPr>
            <a:spLocks noGrp="1"/>
          </p:cNvSpPr>
          <p:nvPr>
            <p:ph type="sldNum" sz="quarter" idx="12"/>
          </p:nvPr>
        </p:nvSpPr>
        <p:spPr/>
        <p:txBody>
          <a:bodyPr/>
          <a:lstStyle>
            <a:lvl1pPr>
              <a:defRPr/>
            </a:lvl1pPr>
          </a:lstStyle>
          <a:p>
            <a:pPr>
              <a:defRPr/>
            </a:pPr>
            <a:fld id="{F3117308-9844-486A-AAAA-F4B173CC9A2D}" type="slidenum">
              <a:rPr lang="zh-CN" altLang="en-US"/>
              <a:pPr>
                <a:defRPr/>
              </a:pPr>
              <a:t>‹#›</a:t>
            </a:fld>
            <a:endParaRPr lang="zh-CN" altLang="en-US"/>
          </a:p>
        </p:txBody>
      </p:sp>
    </p:spTree>
    <p:extLst>
      <p:ext uri="{BB962C8B-B14F-4D97-AF65-F5344CB8AC3E}">
        <p14:creationId xmlns:p14="http://schemas.microsoft.com/office/powerpoint/2010/main" val="2061133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p:cNvPr>
          <p:cNvSpPr>
            <a:spLocks noGrp="1"/>
          </p:cNvSpPr>
          <p:nvPr>
            <p:ph type="dt" sz="half" idx="10"/>
          </p:nvPr>
        </p:nvSpPr>
        <p:spPr/>
        <p:txBody>
          <a:bodyPr/>
          <a:lstStyle>
            <a:lvl1pPr>
              <a:defRPr/>
            </a:lvl1pPr>
          </a:lstStyle>
          <a:p>
            <a:pPr>
              <a:defRPr/>
            </a:pPr>
            <a:fld id="{9C3A11B6-5D75-4785-A980-3C3F7FF01FDB}" type="datetime1">
              <a:rPr lang="zh-CN" altLang="en-US"/>
              <a:pPr>
                <a:defRPr/>
              </a:pPr>
              <a:t>2023/9/11</a:t>
            </a:fld>
            <a:endParaRPr lang="zh-CN" altLang="en-US"/>
          </a:p>
        </p:txBody>
      </p:sp>
      <p:sp>
        <p:nvSpPr>
          <p:cNvPr id="4" name="页脚占位符 4">
            <a:extLst/>
          </p:cNvPr>
          <p:cNvSpPr>
            <a:spLocks noGrp="1"/>
          </p:cNvSpPr>
          <p:nvPr>
            <p:ph type="ftr" sz="quarter" idx="11"/>
          </p:nvPr>
        </p:nvSpPr>
        <p:spPr/>
        <p:txBody>
          <a:bodyPr/>
          <a:lstStyle>
            <a:lvl1pPr>
              <a:defRPr/>
            </a:lvl1pPr>
          </a:lstStyle>
          <a:p>
            <a:pPr>
              <a:defRPr/>
            </a:pPr>
            <a:endParaRPr lang="en-US" altLang="zh-CN"/>
          </a:p>
        </p:txBody>
      </p:sp>
      <p:sp>
        <p:nvSpPr>
          <p:cNvPr id="5" name="灯片编号占位符 5">
            <a:extLst/>
          </p:cNvPr>
          <p:cNvSpPr>
            <a:spLocks noGrp="1"/>
          </p:cNvSpPr>
          <p:nvPr>
            <p:ph type="sldNum" sz="quarter" idx="12"/>
          </p:nvPr>
        </p:nvSpPr>
        <p:spPr/>
        <p:txBody>
          <a:bodyPr/>
          <a:lstStyle>
            <a:lvl1pPr>
              <a:defRPr/>
            </a:lvl1pPr>
          </a:lstStyle>
          <a:p>
            <a:pPr>
              <a:defRPr/>
            </a:pPr>
            <a:fld id="{4D6A252F-32F5-4947-A1EC-BB47BBD025FF}" type="slidenum">
              <a:rPr lang="zh-CN" altLang="en-US"/>
              <a:pPr>
                <a:defRPr/>
              </a:pPr>
              <a:t>‹#›</a:t>
            </a:fld>
            <a:endParaRPr lang="zh-CN" altLang="en-US"/>
          </a:p>
        </p:txBody>
      </p:sp>
    </p:spTree>
    <p:extLst>
      <p:ext uri="{BB962C8B-B14F-4D97-AF65-F5344CB8AC3E}">
        <p14:creationId xmlns:p14="http://schemas.microsoft.com/office/powerpoint/2010/main" val="55047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p:cNvPr>
          <p:cNvSpPr>
            <a:spLocks noGrp="1"/>
          </p:cNvSpPr>
          <p:nvPr>
            <p:ph type="dt" sz="half" idx="10"/>
          </p:nvPr>
        </p:nvSpPr>
        <p:spPr/>
        <p:txBody>
          <a:bodyPr/>
          <a:lstStyle>
            <a:lvl1pPr>
              <a:defRPr/>
            </a:lvl1pPr>
          </a:lstStyle>
          <a:p>
            <a:pPr>
              <a:defRPr/>
            </a:pPr>
            <a:fld id="{387E4504-F22F-4CEF-9F66-8F56FAF72378}" type="datetime1">
              <a:rPr lang="zh-CN" altLang="en-US"/>
              <a:pPr>
                <a:defRPr/>
              </a:pPr>
              <a:t>2023/9/11</a:t>
            </a:fld>
            <a:endParaRPr lang="zh-CN" altLang="en-US"/>
          </a:p>
        </p:txBody>
      </p:sp>
      <p:sp>
        <p:nvSpPr>
          <p:cNvPr id="3" name="页脚占位符 4">
            <a:extLst/>
          </p:cNvPr>
          <p:cNvSpPr>
            <a:spLocks noGrp="1"/>
          </p:cNvSpPr>
          <p:nvPr>
            <p:ph type="ftr" sz="quarter" idx="11"/>
          </p:nvPr>
        </p:nvSpPr>
        <p:spPr/>
        <p:txBody>
          <a:bodyPr/>
          <a:lstStyle>
            <a:lvl1pPr>
              <a:defRPr/>
            </a:lvl1pPr>
          </a:lstStyle>
          <a:p>
            <a:pPr>
              <a:defRPr/>
            </a:pPr>
            <a:endParaRPr lang="en-US" altLang="zh-CN"/>
          </a:p>
        </p:txBody>
      </p:sp>
      <p:sp>
        <p:nvSpPr>
          <p:cNvPr id="4" name="灯片编号占位符 5">
            <a:extLst/>
          </p:cNvPr>
          <p:cNvSpPr>
            <a:spLocks noGrp="1"/>
          </p:cNvSpPr>
          <p:nvPr>
            <p:ph type="sldNum" sz="quarter" idx="12"/>
          </p:nvPr>
        </p:nvSpPr>
        <p:spPr/>
        <p:txBody>
          <a:bodyPr/>
          <a:lstStyle>
            <a:lvl1pPr>
              <a:defRPr/>
            </a:lvl1pPr>
          </a:lstStyle>
          <a:p>
            <a:pPr>
              <a:defRPr/>
            </a:pPr>
            <a:fld id="{F8B54EFB-1DA4-4A7B-BF17-8DEF39A36DC4}" type="slidenum">
              <a:rPr lang="zh-CN" altLang="en-US"/>
              <a:pPr>
                <a:defRPr/>
              </a:pPr>
              <a:t>‹#›</a:t>
            </a:fld>
            <a:endParaRPr lang="zh-CN" altLang="en-US"/>
          </a:p>
        </p:txBody>
      </p:sp>
    </p:spTree>
    <p:extLst>
      <p:ext uri="{BB962C8B-B14F-4D97-AF65-F5344CB8AC3E}">
        <p14:creationId xmlns:p14="http://schemas.microsoft.com/office/powerpoint/2010/main" val="270455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CCC997C2-48D7-4C4F-9CE6-76B99AEE7154}" type="datetime1">
              <a:rPr lang="zh-CN" altLang="en-US"/>
              <a:pPr>
                <a:defRPr/>
              </a:pPr>
              <a:t>2023/9/11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04CE282F-16C3-40A0-96BD-78729231EC93}" type="slidenum">
              <a:rPr lang="zh-CN" altLang="en-US"/>
              <a:pPr>
                <a:defRPr/>
              </a:pPr>
              <a:t>‹#›</a:t>
            </a:fld>
            <a:endParaRPr lang="zh-CN" altLang="en-US"/>
          </a:p>
        </p:txBody>
      </p:sp>
    </p:spTree>
    <p:extLst>
      <p:ext uri="{BB962C8B-B14F-4D97-AF65-F5344CB8AC3E}">
        <p14:creationId xmlns:p14="http://schemas.microsoft.com/office/powerpoint/2010/main" val="655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b="0">
                <a:solidFill>
                  <a:schemeClr val="tx1">
                    <a:tint val="75000"/>
                  </a:schemeClr>
                </a:solidFill>
                <a:latin typeface="+mn-lt"/>
                <a:ea typeface="+mn-ea"/>
                <a:cs typeface="+mn-cs"/>
              </a:defRPr>
            </a:lvl1pPr>
          </a:lstStyle>
          <a:p>
            <a:pPr>
              <a:defRPr/>
            </a:pPr>
            <a:fld id="{492FB4D6-7C32-44E5-8E20-43AC0654A7FC}" type="datetime1">
              <a:rPr lang="zh-CN" altLang="en-US"/>
              <a:pPr>
                <a:defRPr/>
              </a:pPr>
              <a:t>2023/9/11</a:t>
            </a:fld>
            <a:endParaRPr lang="zh-CN" altLang="en-US"/>
          </a:p>
        </p:txBody>
      </p:sp>
      <p:sp>
        <p:nvSpPr>
          <p:cNvPr id="5" name="页脚占位符 4">
            <a:extLst/>
          </p:cNvPr>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b="0">
                <a:solidFill>
                  <a:srgbClr val="898989"/>
                </a:solidFill>
                <a:latin typeface="Calibri" pitchFamily="34" charset="0"/>
                <a:ea typeface="宋体" pitchFamily="2" charset="-122"/>
                <a:cs typeface="+mn-cs"/>
              </a:defRPr>
            </a:lvl1pPr>
          </a:lstStyle>
          <a:p>
            <a:pPr>
              <a:defRPr/>
            </a:pPr>
            <a:endParaRPr lang="en-US" altLang="zh-CN"/>
          </a:p>
        </p:txBody>
      </p:sp>
      <p:sp>
        <p:nvSpPr>
          <p:cNvPr id="6" name="灯片编号占位符 5">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b="0">
                <a:solidFill>
                  <a:srgbClr val="898989"/>
                </a:solidFill>
                <a:latin typeface="Calibri" pitchFamily="34" charset="0"/>
                <a:ea typeface="宋体" pitchFamily="2" charset="-122"/>
              </a:defRPr>
            </a:lvl1pPr>
          </a:lstStyle>
          <a:p>
            <a:pPr>
              <a:defRPr/>
            </a:pPr>
            <a:fld id="{60113325-0AB1-4A35-A860-0D1149D7B844}" type="slidenum">
              <a:rPr lang="zh-CN" altLang="en-US"/>
              <a:pPr>
                <a:defRPr/>
              </a:pPr>
              <a:t>‹#›</a:t>
            </a:fld>
            <a:endParaRPr lang="zh-CN" altLang="en-US"/>
          </a:p>
        </p:txBody>
      </p:sp>
      <p:pic>
        <p:nvPicPr>
          <p:cNvPr id="1031" name="图片 7"/>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灯片编号占位符 5">
            <a:extLst/>
          </p:cNvPr>
          <p:cNvSpPr txBox="1">
            <a:spLocks/>
          </p:cNvSpPr>
          <p:nvPr/>
        </p:nvSpPr>
        <p:spPr bwMode="auto">
          <a:xfrm>
            <a:off x="7019925" y="655320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eaLnBrk="0" fontAlgn="base" hangingPunct="0">
              <a:spcBef>
                <a:spcPct val="0"/>
              </a:spcBef>
              <a:spcAft>
                <a:spcPct val="0"/>
              </a:spcAft>
              <a:defRPr sz="2000" b="1">
                <a:solidFill>
                  <a:schemeClr val="tx1"/>
                </a:solidFill>
                <a:latin typeface="仿宋_GB2312" charset="-122"/>
                <a:ea typeface="仿宋_GB2312" charset="-122"/>
              </a:defRPr>
            </a:lvl9pPr>
          </a:lstStyle>
          <a:p>
            <a:pPr algn="r" eaLnBrk="1" hangingPunct="1">
              <a:defRPr/>
            </a:pPr>
            <a:endParaRPr lang="en-US" altLang="zh-CN" sz="1400">
              <a:solidFill>
                <a:schemeClr val="bg1"/>
              </a:solidFill>
              <a:latin typeface="Times New Roman" pitchFamily="18" charset="0"/>
              <a:ea typeface="宋体" pitchFamily="2" charset="-122"/>
              <a:cs typeface="Times New Roman" pitchFamily="18" charset="0"/>
            </a:endParaRPr>
          </a:p>
        </p:txBody>
      </p:sp>
      <p:sp>
        <p:nvSpPr>
          <p:cNvPr id="1033" name="Rectangle 18">
            <a:extLst/>
          </p:cNvPr>
          <p:cNvSpPr>
            <a:spLocks noChangeArrowheads="1"/>
          </p:cNvSpPr>
          <p:nvPr/>
        </p:nvSpPr>
        <p:spPr bwMode="ltGray">
          <a:xfrm>
            <a:off x="0" y="6524625"/>
            <a:ext cx="9144000" cy="360363"/>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chorCtr="1"/>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r>
              <a:rPr lang="zh-CN" altLang="en-US" sz="2200" b="0">
                <a:solidFill>
                  <a:schemeClr val="bg1"/>
                </a:solidFill>
                <a:latin typeface="Arial" charset="0"/>
                <a:ea typeface="黑体" pitchFamily="49" charset="-122"/>
              </a:rPr>
              <a:t>                                                                     </a:t>
            </a:r>
            <a:endParaRPr lang="zh-CN" altLang="en-US" sz="1800" b="0">
              <a:solidFill>
                <a:schemeClr val="bg1"/>
              </a:solidFill>
              <a:latin typeface="Times New Roman" pitchFamily="18" charset="0"/>
              <a:ea typeface="宋体" pitchFamily="2" charset="-122"/>
            </a:endParaRPr>
          </a:p>
        </p:txBody>
      </p:sp>
      <p:sp>
        <p:nvSpPr>
          <p:cNvPr id="1034" name="Line 27"/>
          <p:cNvSpPr>
            <a:spLocks noChangeShapeType="1"/>
          </p:cNvSpPr>
          <p:nvPr/>
        </p:nvSpPr>
        <p:spPr bwMode="auto">
          <a:xfrm>
            <a:off x="2700338" y="231775"/>
            <a:ext cx="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035" name="Group 28"/>
          <p:cNvGrpSpPr>
            <a:grpSpLocks/>
          </p:cNvGrpSpPr>
          <p:nvPr/>
        </p:nvGrpSpPr>
        <p:grpSpPr bwMode="auto">
          <a:xfrm>
            <a:off x="2771775" y="3175"/>
            <a:ext cx="2895600" cy="914400"/>
            <a:chOff x="1200" y="1008"/>
            <a:chExt cx="1824" cy="576"/>
          </a:xfrm>
        </p:grpSpPr>
        <p:sp>
          <p:nvSpPr>
            <p:cNvPr id="1037" name="矩形 38">
              <a:extLst/>
            </p:cNvPr>
            <p:cNvSpPr>
              <a:spLocks noChangeArrowheads="1"/>
            </p:cNvSpPr>
            <p:nvPr/>
          </p:nvSpPr>
          <p:spPr bwMode="auto">
            <a:xfrm>
              <a:off x="1206" y="1008"/>
              <a:ext cx="1818" cy="57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zh-CN" altLang="en-US" sz="1800">
                  <a:latin typeface="黑体" pitchFamily="49" charset="-122"/>
                  <a:ea typeface="黑体" pitchFamily="49" charset="-122"/>
                </a:rPr>
                <a:t>    </a:t>
              </a:r>
            </a:p>
            <a:p>
              <a:pPr eaLnBrk="1" hangingPunct="1">
                <a:defRPr/>
              </a:pPr>
              <a:r>
                <a:rPr lang="zh-CN" altLang="en-US" sz="1800">
                  <a:latin typeface="黑体" pitchFamily="49" charset="-122"/>
                  <a:ea typeface="黑体" pitchFamily="49" charset="-122"/>
                </a:rPr>
                <a:t>    空间科学与技术学院</a:t>
              </a:r>
            </a:p>
            <a:p>
              <a:pPr eaLnBrk="1" hangingPunct="1">
                <a:defRPr/>
              </a:pPr>
              <a:r>
                <a:rPr lang="en-US" altLang="zh-CN" sz="900">
                  <a:latin typeface="Times New Roman" pitchFamily="18" charset="0"/>
                  <a:ea typeface="黑体" pitchFamily="49" charset="-122"/>
                </a:rPr>
                <a:t>               School of Aerospace Science and Technology</a:t>
              </a:r>
            </a:p>
            <a:p>
              <a:pPr eaLnBrk="1" hangingPunct="1">
                <a:defRPr/>
              </a:pPr>
              <a:endParaRPr lang="en-US" altLang="zh-CN" sz="900">
                <a:latin typeface="Times New Roman" pitchFamily="18" charset="0"/>
                <a:ea typeface="黑体" pitchFamily="49" charset="-122"/>
              </a:endParaRPr>
            </a:p>
          </p:txBody>
        </p:sp>
        <p:pic>
          <p:nvPicPr>
            <p:cNvPr id="1038" name="Picture 30" descr="徽标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00" y="1133"/>
              <a:ext cx="31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灯片编号占位符 5">
            <a:extLst/>
          </p:cNvPr>
          <p:cNvSpPr txBox="1">
            <a:spLocks/>
          </p:cNvSpPr>
          <p:nvPr/>
        </p:nvSpPr>
        <p:spPr>
          <a:xfrm>
            <a:off x="7010400" y="6519863"/>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53159542-40B9-47CF-9A18-DF6F13051553}"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Tree>
  </p:cSld>
  <p:clrMap bg1="lt1" tx1="dk1" bg2="lt2" tx2="dk2" accent1="accent1" accent2="accent2" accent3="accent3" accent4="accent4" accent5="accent5" accent6="accent6" hlink="hlink" folHlink="folHlink"/>
  <p:sldLayoutIdLst>
    <p:sldLayoutId id="2147484289" r:id="rId1"/>
    <p:sldLayoutId id="2147484290" r:id="rId2"/>
    <p:sldLayoutId id="2147484279" r:id="rId3"/>
    <p:sldLayoutId id="2147484280" r:id="rId4"/>
    <p:sldLayoutId id="2147484281" r:id="rId5"/>
    <p:sldLayoutId id="2147484282" r:id="rId6"/>
    <p:sldLayoutId id="2147484283" r:id="rId7"/>
    <p:sldLayoutId id="2147484284" r:id="rId8"/>
    <p:sldLayoutId id="2147484285" r:id="rId9"/>
    <p:sldLayoutId id="2147484286" r:id="rId10"/>
    <p:sldLayoutId id="2147484287" r:id="rId11"/>
    <p:sldLayoutId id="2147484288"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jpeg"/><Relationship Id="rId7" Type="http://schemas.openxmlformats.org/officeDocument/2006/relationships/image" Target="../media/image21.jpeg"/><Relationship Id="rId12" Type="http://schemas.openxmlformats.org/officeDocument/2006/relationships/image" Target="../media/image26.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0.jpeg"/><Relationship Id="rId11" Type="http://schemas.openxmlformats.org/officeDocument/2006/relationships/image" Target="../media/image25.jpeg"/><Relationship Id="rId5" Type="http://schemas.openxmlformats.org/officeDocument/2006/relationships/image" Target="../media/image19.jpeg"/><Relationship Id="rId10" Type="http://schemas.openxmlformats.org/officeDocument/2006/relationships/image" Target="../media/image24.jpeg"/><Relationship Id="rId4" Type="http://schemas.openxmlformats.org/officeDocument/2006/relationships/image" Target="../media/image18.jpeg"/><Relationship Id="rId9" Type="http://schemas.openxmlformats.org/officeDocument/2006/relationships/image" Target="../media/image23.jpeg"/></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6.jpeg"/><Relationship Id="rId5" Type="http://schemas.openxmlformats.org/officeDocument/2006/relationships/image" Target="../media/image29.jpeg"/><Relationship Id="rId4" Type="http://schemas.openxmlformats.org/officeDocument/2006/relationships/image" Target="../media/image28.jpeg"/></Relationships>
</file>

<file path=ppt/slides/_rels/slide1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32.jpeg"/><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35.jpeg"/><Relationship Id="rId4" Type="http://schemas.openxmlformats.org/officeDocument/2006/relationships/image" Target="../media/image34.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0.gi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43.jpeg"/><Relationship Id="rId5" Type="http://schemas.openxmlformats.org/officeDocument/2006/relationships/image" Target="../media/image42.jpeg"/><Relationship Id="rId4" Type="http://schemas.openxmlformats.org/officeDocument/2006/relationships/image" Target="../media/image41.jpeg"/></Relationships>
</file>

<file path=ppt/slides/_rels/slide2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45.jpeg"/></Relationships>
</file>

<file path=ppt/slides/_rels/slide2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51.jpeg"/><Relationship Id="rId5" Type="http://schemas.openxmlformats.org/officeDocument/2006/relationships/image" Target="../media/image50.jpeg"/><Relationship Id="rId4" Type="http://schemas.openxmlformats.org/officeDocument/2006/relationships/image" Target="../media/image49.emf"/></Relationships>
</file>

<file path=ppt/slides/_rels/slide25.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2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56.jpeg"/><Relationship Id="rId5" Type="http://schemas.openxmlformats.org/officeDocument/2006/relationships/image" Target="../media/image55.jpeg"/><Relationship Id="rId4" Type="http://schemas.openxmlformats.org/officeDocument/2006/relationships/image" Target="../media/image54.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59.jpeg"/><Relationship Id="rId4" Type="http://schemas.openxmlformats.org/officeDocument/2006/relationships/image" Target="../media/image58.jpeg"/></Relationships>
</file>

<file path=ppt/slides/_rels/slide2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62.jpeg"/><Relationship Id="rId4" Type="http://schemas.openxmlformats.org/officeDocument/2006/relationships/image" Target="../media/image61.jpe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63.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69.emf"/><Relationship Id="rId5" Type="http://schemas.openxmlformats.org/officeDocument/2006/relationships/image" Target="../media/image68.jpeg"/><Relationship Id="rId4" Type="http://schemas.openxmlformats.org/officeDocument/2006/relationships/image" Target="../media/image67.emf"/></Relationships>
</file>

<file path=ppt/slides/_rels/slide35.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71.jpeg"/><Relationship Id="rId4" Type="http://schemas.openxmlformats.org/officeDocument/2006/relationships/image" Target="../media/image45.jpeg"/></Relationships>
</file>

<file path=ppt/slides/_rels/slide36.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75.jpeg"/><Relationship Id="rId5" Type="http://schemas.openxmlformats.org/officeDocument/2006/relationships/image" Target="../media/image74.jpeg"/><Relationship Id="rId4" Type="http://schemas.openxmlformats.org/officeDocument/2006/relationships/image" Target="../media/image73.emf"/></Relationships>
</file>

<file path=ppt/slides/_rels/slide37.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79.jpeg"/><Relationship Id="rId5" Type="http://schemas.openxmlformats.org/officeDocument/2006/relationships/image" Target="../media/image78.jpeg"/><Relationship Id="rId4" Type="http://schemas.openxmlformats.org/officeDocument/2006/relationships/image" Target="../media/image77.jpeg"/></Relationships>
</file>

<file path=ppt/slides/_rels/slide3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82.jpeg"/><Relationship Id="rId4" Type="http://schemas.openxmlformats.org/officeDocument/2006/relationships/image" Target="../media/image81.jpeg"/></Relationships>
</file>

<file path=ppt/slides/_rels/slide39.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85.emf"/></Relationships>
</file>

<file path=ppt/slides/_rels/slide41.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87.png"/></Relationships>
</file>

<file path=ppt/slides/_rels/slide42.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91.jpeg"/><Relationship Id="rId5" Type="http://schemas.openxmlformats.org/officeDocument/2006/relationships/image" Target="../media/image90.jpeg"/><Relationship Id="rId4" Type="http://schemas.openxmlformats.org/officeDocument/2006/relationships/image" Target="../media/image89.png"/></Relationships>
</file>

<file path=ppt/slides/_rels/slide43.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94.jpeg"/><Relationship Id="rId4" Type="http://schemas.openxmlformats.org/officeDocument/2006/relationships/image" Target="../media/image93.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60375" y="1243198"/>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工程概论</a:t>
            </a:r>
            <a:r>
              <a:rPr lang="en-US" altLang="zh-CN" sz="6000" dirty="0">
                <a:solidFill>
                  <a:srgbClr val="0000FF"/>
                </a:solidFill>
                <a:latin typeface="黑体" pitchFamily="49" charset="-122"/>
                <a:ea typeface="黑体" pitchFamily="49" charset="-122"/>
              </a:rPr>
              <a:t>IV</a:t>
            </a:r>
            <a:endParaRPr lang="zh-CN" altLang="en-US" sz="28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a:t>
            </a:fld>
            <a:endParaRPr lang="zh-CN" altLang="en-US" sz="1200" b="0">
              <a:solidFill>
                <a:srgbClr val="898989"/>
              </a:solidFill>
              <a:latin typeface="Calibri" pitchFamily="34" charset="0"/>
              <a:ea typeface="宋体" charset="-122"/>
            </a:endParaRP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 name="标题 1">
            <a:extLst/>
          </p:cNvPr>
          <p:cNvSpPr txBox="1">
            <a:spLocks/>
          </p:cNvSpPr>
          <p:nvPr/>
        </p:nvSpPr>
        <p:spPr bwMode="auto">
          <a:xfrm>
            <a:off x="5260591" y="2559350"/>
            <a:ext cx="3667509" cy="7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en-US" altLang="zh-CN" sz="2800" dirty="0">
                <a:solidFill>
                  <a:srgbClr val="0000FF"/>
                </a:solidFill>
                <a:latin typeface="黑体" pitchFamily="49" charset="-122"/>
                <a:ea typeface="黑体" pitchFamily="49" charset="-122"/>
              </a:rPr>
              <a:t>---</a:t>
            </a:r>
            <a:r>
              <a:rPr lang="zh-CN" altLang="en-US" sz="2800" dirty="0">
                <a:solidFill>
                  <a:srgbClr val="0000FF"/>
                </a:solidFill>
                <a:latin typeface="黑体" pitchFamily="49" charset="-122"/>
                <a:ea typeface="黑体" pitchFamily="49" charset="-122"/>
              </a:rPr>
              <a:t>航天电子系统概论</a:t>
            </a:r>
          </a:p>
        </p:txBody>
      </p:sp>
      <p:sp>
        <p:nvSpPr>
          <p:cNvPr id="9" name="标题 1">
            <a:extLst/>
          </p:cNvPr>
          <p:cNvSpPr txBox="1">
            <a:spLocks/>
          </p:cNvSpPr>
          <p:nvPr/>
        </p:nvSpPr>
        <p:spPr bwMode="auto">
          <a:xfrm>
            <a:off x="4106709" y="4373345"/>
            <a:ext cx="1224137" cy="572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zh-CN" altLang="en-US" sz="2800" dirty="0">
                <a:solidFill>
                  <a:srgbClr val="0000FF"/>
                </a:solidFill>
                <a:latin typeface="黑体" pitchFamily="49" charset="-122"/>
                <a:ea typeface="黑体" pitchFamily="49" charset="-122"/>
              </a:rPr>
              <a:t>张 宝</a:t>
            </a:r>
          </a:p>
        </p:txBody>
      </p:sp>
      <p:sp>
        <p:nvSpPr>
          <p:cNvPr id="10"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电子技术工程基础</a:t>
            </a:r>
            <a:endParaRPr lang="zh-CN" altLang="en-US" dirty="0">
              <a:solidFill>
                <a:schemeClr val="bg1"/>
              </a:solidFill>
            </a:endParaRPr>
          </a:p>
        </p:txBody>
      </p:sp>
      <p:sp>
        <p:nvSpPr>
          <p:cNvPr id="4" name="矩形 3"/>
          <p:cNvSpPr/>
          <p:nvPr/>
        </p:nvSpPr>
        <p:spPr>
          <a:xfrm>
            <a:off x="3347864" y="5058390"/>
            <a:ext cx="3499676" cy="461665"/>
          </a:xfrm>
          <a:prstGeom prst="rect">
            <a:avLst/>
          </a:prstGeom>
        </p:spPr>
        <p:txBody>
          <a:bodyPr wrap="none">
            <a:spAutoFit/>
          </a:bodyPr>
          <a:lstStyle/>
          <a:p>
            <a:r>
              <a:rPr lang="en-US" altLang="zh-CN" sz="2400" dirty="0" err="1">
                <a:solidFill>
                  <a:srgbClr val="0000FF"/>
                </a:solidFill>
                <a:latin typeface="Times New Roman" panose="02020603050405020304" pitchFamily="18" charset="0"/>
                <a:cs typeface="Times New Roman" panose="02020603050405020304" pitchFamily="18" charset="0"/>
              </a:rPr>
              <a:t>zhangbao</a:t>
            </a:r>
            <a:r>
              <a:rPr lang="zh-CN" altLang="en-US" sz="2400" dirty="0">
                <a:solidFill>
                  <a:srgbClr val="0000FF"/>
                </a:solidFill>
                <a:latin typeface="Times New Roman" panose="02020603050405020304" pitchFamily="18" charset="0"/>
                <a:cs typeface="Times New Roman" panose="02020603050405020304" pitchFamily="18" charset="0"/>
              </a:rPr>
              <a:t>@xidian.edu.cn</a:t>
            </a:r>
          </a:p>
        </p:txBody>
      </p:sp>
    </p:spTree>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13690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典型航天器对电源系统的要求</a:t>
            </a:r>
          </a:p>
        </p:txBody>
      </p:sp>
      <p:graphicFrame>
        <p:nvGraphicFramePr>
          <p:cNvPr id="6" name="表格 5">
            <a:extLst>
              <a:ext uri="{FF2B5EF4-FFF2-40B4-BE49-F238E27FC236}">
                <a16:creationId xmlns:a16="http://schemas.microsoft.com/office/drawing/2014/main" id="{7BE088D4-716E-4D0F-831A-0C5A87786DC6}"/>
              </a:ext>
            </a:extLst>
          </p:cNvPr>
          <p:cNvGraphicFramePr>
            <a:graphicFrameLocks noGrp="1"/>
          </p:cNvGraphicFramePr>
          <p:nvPr>
            <p:extLst>
              <p:ext uri="{D42A27DB-BD31-4B8C-83A1-F6EECF244321}">
                <p14:modId xmlns:p14="http://schemas.microsoft.com/office/powerpoint/2010/main" val="948641596"/>
              </p:ext>
            </p:extLst>
          </p:nvPr>
        </p:nvGraphicFramePr>
        <p:xfrm>
          <a:off x="395536" y="1700808"/>
          <a:ext cx="8136904" cy="4608511"/>
        </p:xfrm>
        <a:graphic>
          <a:graphicData uri="http://schemas.openxmlformats.org/drawingml/2006/table">
            <a:tbl>
              <a:tblPr firstRow="1" firstCol="1" bandRow="1">
                <a:tableStyleId>{5C22544A-7EE6-4342-B048-85BDC9FD1C3A}</a:tableStyleId>
              </a:tblPr>
              <a:tblGrid>
                <a:gridCol w="736157">
                  <a:extLst>
                    <a:ext uri="{9D8B030D-6E8A-4147-A177-3AD203B41FA5}">
                      <a16:colId xmlns:a16="http://schemas.microsoft.com/office/drawing/2014/main" val="3245063265"/>
                    </a:ext>
                  </a:extLst>
                </a:gridCol>
                <a:gridCol w="7400747">
                  <a:extLst>
                    <a:ext uri="{9D8B030D-6E8A-4147-A177-3AD203B41FA5}">
                      <a16:colId xmlns:a16="http://schemas.microsoft.com/office/drawing/2014/main" val="3243175273"/>
                    </a:ext>
                  </a:extLst>
                </a:gridCol>
              </a:tblGrid>
              <a:tr h="451258">
                <a:tc>
                  <a:txBody>
                    <a:bodyPr/>
                    <a:lstStyle/>
                    <a:p>
                      <a:pPr algn="just">
                        <a:lnSpc>
                          <a:spcPct val="150000"/>
                        </a:lnSpc>
                        <a:spcAft>
                          <a:spcPts val="0"/>
                        </a:spcAft>
                      </a:pPr>
                      <a:r>
                        <a:rPr lang="zh-CN" sz="2000" kern="100">
                          <a:effectLst/>
                        </a:rPr>
                        <a:t>项目</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航天器对电源系统的要求</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77891901"/>
                  </a:ext>
                </a:extLst>
              </a:tr>
              <a:tr h="456768">
                <a:tc>
                  <a:txBody>
                    <a:bodyPr/>
                    <a:lstStyle/>
                    <a:p>
                      <a:pPr algn="ctr">
                        <a:lnSpc>
                          <a:spcPct val="150000"/>
                        </a:lnSpc>
                        <a:spcAft>
                          <a:spcPts val="0"/>
                        </a:spcAft>
                      </a:pPr>
                      <a:r>
                        <a:rPr lang="en-US" sz="2000" kern="100">
                          <a:effectLst/>
                        </a:rPr>
                        <a:t>1</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在飞行任务期间为航天器负载提供连续电源</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72720057"/>
                  </a:ext>
                </a:extLst>
              </a:tr>
              <a:tr h="456768">
                <a:tc>
                  <a:txBody>
                    <a:bodyPr/>
                    <a:lstStyle/>
                    <a:p>
                      <a:pPr algn="ctr">
                        <a:lnSpc>
                          <a:spcPct val="150000"/>
                        </a:lnSpc>
                        <a:spcAft>
                          <a:spcPts val="0"/>
                        </a:spcAft>
                      </a:pPr>
                      <a:r>
                        <a:rPr lang="en-US" sz="2000" kern="100">
                          <a:effectLst/>
                        </a:rPr>
                        <a:t>2</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控制与分配航天器产生的电能</a:t>
                      </a:r>
                      <a:endParaRPr lang="zh-CN" sz="2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7774609"/>
                  </a:ext>
                </a:extLst>
              </a:tr>
              <a:tr h="456768">
                <a:tc>
                  <a:txBody>
                    <a:bodyPr/>
                    <a:lstStyle/>
                    <a:p>
                      <a:pPr algn="ctr">
                        <a:lnSpc>
                          <a:spcPct val="150000"/>
                        </a:lnSpc>
                        <a:spcAft>
                          <a:spcPts val="0"/>
                        </a:spcAft>
                      </a:pPr>
                      <a:r>
                        <a:rPr lang="en-US" sz="2000" kern="100">
                          <a:effectLst/>
                        </a:rPr>
                        <a:t>3</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支持电气负载的凭据功率与峰值功率的需求</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69216142"/>
                  </a:ext>
                </a:extLst>
              </a:tr>
              <a:tr h="456768">
                <a:tc>
                  <a:txBody>
                    <a:bodyPr/>
                    <a:lstStyle/>
                    <a:p>
                      <a:pPr algn="ctr">
                        <a:lnSpc>
                          <a:spcPct val="150000"/>
                        </a:lnSpc>
                        <a:spcAft>
                          <a:spcPts val="0"/>
                        </a:spcAft>
                      </a:pPr>
                      <a:r>
                        <a:rPr lang="en-US" sz="2000" kern="100">
                          <a:effectLst/>
                        </a:rPr>
                        <a:t>4</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必要时，提供稳定直流电源总线</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31292904"/>
                  </a:ext>
                </a:extLst>
              </a:tr>
              <a:tr h="959877">
                <a:tc>
                  <a:txBody>
                    <a:bodyPr/>
                    <a:lstStyle/>
                    <a:p>
                      <a:pPr algn="ctr">
                        <a:lnSpc>
                          <a:spcPct val="150000"/>
                        </a:lnSpc>
                        <a:spcAft>
                          <a:spcPts val="0"/>
                        </a:spcAft>
                      </a:pPr>
                      <a:r>
                        <a:rPr lang="en-US" sz="2000" kern="100">
                          <a:effectLst/>
                        </a:rPr>
                        <a:t>5</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为电源系统的工况和运行状态提供遥控与遥测能力，并提供地面站或自主系统进行控制</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30564599"/>
                  </a:ext>
                </a:extLst>
              </a:tr>
              <a:tr h="456768">
                <a:tc>
                  <a:txBody>
                    <a:bodyPr/>
                    <a:lstStyle/>
                    <a:p>
                      <a:pPr algn="ctr">
                        <a:lnSpc>
                          <a:spcPct val="150000"/>
                        </a:lnSpc>
                        <a:spcAft>
                          <a:spcPts val="0"/>
                        </a:spcAft>
                      </a:pPr>
                      <a:r>
                        <a:rPr lang="en-US" sz="2000" kern="100">
                          <a:effectLst/>
                        </a:rPr>
                        <a:t>6</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保护有效载荷不受电源系统内部故障影响</a:t>
                      </a:r>
                      <a:endParaRPr lang="zh-CN" sz="2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8598360"/>
                  </a:ext>
                </a:extLst>
              </a:tr>
              <a:tr h="456768">
                <a:tc>
                  <a:txBody>
                    <a:bodyPr/>
                    <a:lstStyle/>
                    <a:p>
                      <a:pPr algn="ctr">
                        <a:lnSpc>
                          <a:spcPct val="150000"/>
                        </a:lnSpc>
                        <a:spcAft>
                          <a:spcPts val="0"/>
                        </a:spcAft>
                      </a:pPr>
                      <a:r>
                        <a:rPr lang="en-US" sz="2000" kern="100">
                          <a:effectLst/>
                        </a:rPr>
                        <a:t>7</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控制总线瞬态电压，防止总线失效</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5607169"/>
                  </a:ext>
                </a:extLst>
              </a:tr>
              <a:tr h="456768">
                <a:tc>
                  <a:txBody>
                    <a:bodyPr/>
                    <a:lstStyle/>
                    <a:p>
                      <a:pPr algn="ctr">
                        <a:lnSpc>
                          <a:spcPct val="150000"/>
                        </a:lnSpc>
                        <a:spcAft>
                          <a:spcPts val="0"/>
                        </a:spcAft>
                      </a:pPr>
                      <a:r>
                        <a:rPr lang="en-US" sz="2000" kern="100">
                          <a:effectLst/>
                        </a:rPr>
                        <a:t>8</a:t>
                      </a:r>
                      <a:endParaRPr lang="zh-CN" sz="2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必要时，提供火工品点火引爆能力</a:t>
                      </a:r>
                      <a:endParaRPr lang="zh-CN" sz="2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66138593"/>
                  </a:ext>
                </a:extLst>
              </a:tr>
            </a:tbl>
          </a:graphicData>
        </a:graphic>
      </p:graphicFrame>
    </p:spTree>
    <p:extLst>
      <p:ext uri="{BB962C8B-B14F-4D97-AF65-F5344CB8AC3E}">
        <p14:creationId xmlns:p14="http://schemas.microsoft.com/office/powerpoint/2010/main" val="753547406"/>
      </p:ext>
    </p:extLst>
  </p:cSld>
  <p:clrMapOvr>
    <a:masterClrMapping/>
  </p:clrMapOvr>
  <p:transition>
    <p:wipe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6876256" y="30613"/>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目录</a:t>
            </a:r>
            <a:endParaRPr lang="en-US" altLang="ko-KR" sz="2800" dirty="0">
              <a:solidFill>
                <a:schemeClr val="bg1"/>
              </a:solidFill>
              <a:latin typeface="黑体" pitchFamily="49" charset="-122"/>
              <a:ea typeface="黑体" pitchFamily="49" charset="-122"/>
            </a:endParaRPr>
          </a:p>
        </p:txBody>
      </p:sp>
      <p:sp>
        <p:nvSpPr>
          <p:cNvPr id="9" name="六边形 8">
            <a:extLst>
              <a:ext uri="{FF2B5EF4-FFF2-40B4-BE49-F238E27FC236}">
                <a16:creationId xmlns:a16="http://schemas.microsoft.com/office/drawing/2014/main" id="{62078721-F795-43E7-9591-B2CE56A70761}"/>
              </a:ext>
            </a:extLst>
          </p:cNvPr>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概述</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0" name="六边形 9">
            <a:extLst>
              <a:ext uri="{FF2B5EF4-FFF2-40B4-BE49-F238E27FC236}">
                <a16:creationId xmlns:a16="http://schemas.microsoft.com/office/drawing/2014/main" id="{F706F89C-79DC-47B5-9192-FC3E714CD1A3}"/>
              </a:ext>
            </a:extLst>
          </p:cNvPr>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a:extLst>
              <a:ext uri="{FF2B5EF4-FFF2-40B4-BE49-F238E27FC236}">
                <a16:creationId xmlns:a16="http://schemas.microsoft.com/office/drawing/2014/main" id="{BD849297-84AC-4D93-9B13-AB6CE542B957}"/>
              </a:ext>
            </a:extLst>
          </p:cNvPr>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rgbClr val="FFFF00"/>
                </a:solidFill>
                <a:latin typeface="黑体" pitchFamily="49" charset="-122"/>
                <a:ea typeface="黑体" pitchFamily="49" charset="-122"/>
                <a:cs typeface="Times New Roman" panose="02020603050405020304" pitchFamily="18" charset="0"/>
              </a:rPr>
              <a:t>电源系统的工作原理</a:t>
            </a:r>
            <a:endParaRPr lang="zh-CN" altLang="en-US" sz="2400" dirty="0">
              <a:solidFill>
                <a:srgbClr val="FFFF00"/>
              </a:solidFill>
              <a:latin typeface="黑体" pitchFamily="49" charset="-122"/>
              <a:ea typeface="黑体" pitchFamily="49" charset="-122"/>
              <a:cs typeface="Times New Roman" panose="02020603050405020304" pitchFamily="18" charset="0"/>
            </a:endParaRPr>
          </a:p>
        </p:txBody>
      </p:sp>
      <p:sp>
        <p:nvSpPr>
          <p:cNvPr id="12" name="六边形 11">
            <a:extLst>
              <a:ext uri="{FF2B5EF4-FFF2-40B4-BE49-F238E27FC236}">
                <a16:creationId xmlns:a16="http://schemas.microsoft.com/office/drawing/2014/main" id="{5B0CCA66-6D67-4198-9F0B-F05814168372}"/>
              </a:ext>
            </a:extLst>
          </p:cNvPr>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3" name="六边形 12">
            <a:extLst>
              <a:ext uri="{FF2B5EF4-FFF2-40B4-BE49-F238E27FC236}">
                <a16:creationId xmlns:a16="http://schemas.microsoft.com/office/drawing/2014/main" id="{10264235-FD5C-4BA7-AE1F-40AEED0A231E}"/>
              </a:ext>
            </a:extLst>
          </p:cNvPr>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dirty="0">
                <a:solidFill>
                  <a:schemeClr val="bg1"/>
                </a:solidFill>
                <a:latin typeface="黑体" pitchFamily="49" charset="-122"/>
                <a:ea typeface="黑体" pitchFamily="49" charset="-122"/>
                <a:cs typeface="Times New Roman" panose="02020603050405020304" pitchFamily="18" charset="0"/>
              </a:rPr>
              <a:t>航天电源系统设计案例</a:t>
            </a:r>
          </a:p>
        </p:txBody>
      </p:sp>
      <p:sp>
        <p:nvSpPr>
          <p:cNvPr id="14" name="六边形 13">
            <a:extLst>
              <a:ext uri="{FF2B5EF4-FFF2-40B4-BE49-F238E27FC236}">
                <a16:creationId xmlns:a16="http://schemas.microsoft.com/office/drawing/2014/main" id="{7A787C9C-1A74-4707-9B88-B7BA9AA3AF96}"/>
              </a:ext>
            </a:extLst>
          </p:cNvPr>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5" name="六边形 14">
            <a:extLst>
              <a:ext uri="{FF2B5EF4-FFF2-40B4-BE49-F238E27FC236}">
                <a16:creationId xmlns:a16="http://schemas.microsoft.com/office/drawing/2014/main" id="{C6D43959-3DB6-45C0-9C84-60E41DE9DC0D}"/>
              </a:ext>
            </a:extLst>
          </p:cNvPr>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供配电系统的设计要求</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6" name="六边形 15">
            <a:extLst>
              <a:ext uri="{FF2B5EF4-FFF2-40B4-BE49-F238E27FC236}">
                <a16:creationId xmlns:a16="http://schemas.microsoft.com/office/drawing/2014/main" id="{9BC2D879-CFFB-4B7B-BED4-D01AB658E8E7}"/>
              </a:ext>
            </a:extLst>
          </p:cNvPr>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extLst>
      <p:ext uri="{BB962C8B-B14F-4D97-AF65-F5344CB8AC3E}">
        <p14:creationId xmlns:p14="http://schemas.microsoft.com/office/powerpoint/2010/main" val="1483543840"/>
      </p:ext>
    </p:extLst>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7992888"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航天器电源分类</a:t>
            </a:r>
          </a:p>
        </p:txBody>
      </p:sp>
      <p:sp>
        <p:nvSpPr>
          <p:cNvPr id="17" name="矩形 16">
            <a:extLst>
              <a:ext uri="{FF2B5EF4-FFF2-40B4-BE49-F238E27FC236}">
                <a16:creationId xmlns:a16="http://schemas.microsoft.com/office/drawing/2014/main" id="{57CD8495-4BEF-4C2F-839C-2EBB1752C8D7}"/>
              </a:ext>
            </a:extLst>
          </p:cNvPr>
          <p:cNvSpPr/>
          <p:nvPr/>
        </p:nvSpPr>
        <p:spPr>
          <a:xfrm>
            <a:off x="395536" y="1648032"/>
            <a:ext cx="7992888" cy="707886"/>
          </a:xfrm>
          <a:prstGeom prst="rect">
            <a:avLst/>
          </a:prstGeom>
          <a:solidFill>
            <a:srgbClr val="FFFF00"/>
          </a:solidFill>
          <a:ln>
            <a:solidFill>
              <a:srgbClr val="FF0000"/>
            </a:solidFill>
          </a:ln>
        </p:spPr>
        <p:txBody>
          <a:bodyPr wrap="square">
            <a:spAutoFit/>
          </a:bodyPr>
          <a:lstStyle/>
          <a:p>
            <a:pPr marL="342900" indent="-342900">
              <a:buFont typeface="Wingdings" panose="05000000000000000000" pitchFamily="2" charset="2"/>
              <a:buChar char="u"/>
            </a:pPr>
            <a:r>
              <a:rPr lang="zh-CN" altLang="en-US" dirty="0">
                <a:solidFill>
                  <a:schemeClr val="tx2"/>
                </a:solidFill>
                <a:ea typeface="等线" panose="02010600030101010101" pitchFamily="2" charset="-122"/>
                <a:cs typeface="Times New Roman" panose="02020603050405020304" pitchFamily="18" charset="0"/>
              </a:rPr>
              <a:t>航天器电源部分一般由电源发电装置、电能存储装置组成。大部分航天器一次电源以电池的形式存在</a:t>
            </a:r>
            <a:endParaRPr lang="zh-CN" altLang="en-US" dirty="0">
              <a:solidFill>
                <a:schemeClr val="tx2"/>
              </a:solidFill>
            </a:endParaRPr>
          </a:p>
        </p:txBody>
      </p:sp>
      <p:pic>
        <p:nvPicPr>
          <p:cNvPr id="12" name="图片 11">
            <a:extLst>
              <a:ext uri="{FF2B5EF4-FFF2-40B4-BE49-F238E27FC236}">
                <a16:creationId xmlns:a16="http://schemas.microsoft.com/office/drawing/2014/main" id="{8B845BD1-A094-4DA0-9E87-FBBA905C0294}"/>
              </a:ext>
            </a:extLst>
          </p:cNvPr>
          <p:cNvPicPr>
            <a:picLocks noChangeAspect="1"/>
          </p:cNvPicPr>
          <p:nvPr/>
        </p:nvPicPr>
        <p:blipFill>
          <a:blip r:embed="rId3"/>
          <a:stretch>
            <a:fillRect/>
          </a:stretch>
        </p:blipFill>
        <p:spPr>
          <a:xfrm>
            <a:off x="323528" y="3111510"/>
            <a:ext cx="8136904" cy="3005406"/>
          </a:xfrm>
          <a:prstGeom prst="rect">
            <a:avLst/>
          </a:prstGeom>
        </p:spPr>
      </p:pic>
      <p:sp>
        <p:nvSpPr>
          <p:cNvPr id="13" name="矩形 12">
            <a:extLst>
              <a:ext uri="{FF2B5EF4-FFF2-40B4-BE49-F238E27FC236}">
                <a16:creationId xmlns:a16="http://schemas.microsoft.com/office/drawing/2014/main" id="{9B827604-5A46-426A-8966-553E75A87E52}"/>
              </a:ext>
            </a:extLst>
          </p:cNvPr>
          <p:cNvSpPr/>
          <p:nvPr/>
        </p:nvSpPr>
        <p:spPr>
          <a:xfrm>
            <a:off x="395536" y="2355918"/>
            <a:ext cx="7992888" cy="377796"/>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sz="1400" b="0" dirty="0">
                <a:solidFill>
                  <a:srgbClr val="FF0000"/>
                </a:solidFill>
                <a:ea typeface="仿宋_GB2312"/>
                <a:cs typeface="Times New Roman" panose="02020603050405020304" pitchFamily="18" charset="0"/>
                <a:sym typeface="Wingdings 2" panose="05020102010507070707" pitchFamily="18" charset="2"/>
              </a:rPr>
              <a:t></a:t>
            </a:r>
            <a:r>
              <a:rPr lang="zh-CN" altLang="en-US" sz="1400" b="0" dirty="0">
                <a:solidFill>
                  <a:srgbClr val="FF0000"/>
                </a:solidFill>
                <a:ea typeface="仿宋_GB2312"/>
                <a:cs typeface="Times New Roman" panose="02020603050405020304" pitchFamily="18" charset="0"/>
              </a:rPr>
              <a:t>电源发电装置功能是通过某种物理变化装置或化学变化装置，将光能、化学能或核能转换成电能。</a:t>
            </a:r>
            <a:endParaRPr lang="en-US" altLang="zh-CN" sz="1400" b="0" dirty="0">
              <a:solidFill>
                <a:srgbClr val="FF0000"/>
              </a:solidFill>
              <a:ea typeface="仿宋_GB2312"/>
              <a:cs typeface="Times New Roman" panose="02020603050405020304" pitchFamily="18" charset="0"/>
            </a:endParaRPr>
          </a:p>
        </p:txBody>
      </p:sp>
      <p:sp>
        <p:nvSpPr>
          <p:cNvPr id="16" name="矩形 15">
            <a:extLst>
              <a:ext uri="{FF2B5EF4-FFF2-40B4-BE49-F238E27FC236}">
                <a16:creationId xmlns:a16="http://schemas.microsoft.com/office/drawing/2014/main" id="{88842CBC-47C0-498B-B145-0637A42981CE}"/>
              </a:ext>
            </a:extLst>
          </p:cNvPr>
          <p:cNvSpPr/>
          <p:nvPr/>
        </p:nvSpPr>
        <p:spPr>
          <a:xfrm>
            <a:off x="395536" y="2733714"/>
            <a:ext cx="7992888" cy="377796"/>
          </a:xfrm>
          <a:prstGeom prst="rect">
            <a:avLst/>
          </a:prstGeom>
          <a:solidFill>
            <a:schemeClr val="accent6">
              <a:lumMod val="20000"/>
              <a:lumOff val="80000"/>
            </a:schemeClr>
          </a:solidFill>
          <a:ln>
            <a:solidFill>
              <a:srgbClr val="FF0000"/>
            </a:solidFill>
          </a:ln>
        </p:spPr>
        <p:txBody>
          <a:bodyPr wrap="square">
            <a:spAutoFit/>
          </a:bodyPr>
          <a:lstStyle/>
          <a:p>
            <a:pPr>
              <a:lnSpc>
                <a:spcPct val="150000"/>
              </a:lnSpc>
            </a:pPr>
            <a:r>
              <a:rPr lang="zh-CN" altLang="en-US" sz="1400" b="0" dirty="0">
                <a:solidFill>
                  <a:srgbClr val="FF0000"/>
                </a:solidFill>
                <a:ea typeface="仿宋_GB2312"/>
                <a:cs typeface="Times New Roman" panose="02020603050405020304" pitchFamily="18" charset="0"/>
                <a:sym typeface="Wingdings 2" panose="05020102010507070707" pitchFamily="18" charset="2"/>
              </a:rPr>
              <a:t></a:t>
            </a:r>
            <a:r>
              <a:rPr lang="zh-CN" altLang="en-US" sz="1400" b="0" dirty="0">
                <a:solidFill>
                  <a:srgbClr val="FF0000"/>
                </a:solidFill>
                <a:ea typeface="仿宋_GB2312"/>
                <a:cs typeface="Times New Roman" panose="02020603050405020304" pitchFamily="18" charset="0"/>
              </a:rPr>
              <a:t>电能存储装置主要与太阳能电池阵发电装置配合使用</a:t>
            </a:r>
            <a:endParaRPr lang="en-US" altLang="zh-CN" sz="1400" b="0" dirty="0">
              <a:solidFill>
                <a:srgbClr val="FF0000"/>
              </a:solidFill>
              <a:ea typeface="仿宋_GB2312"/>
              <a:cs typeface="Times New Roman" panose="02020603050405020304" pitchFamily="18" charset="0"/>
            </a:endParaRPr>
          </a:p>
        </p:txBody>
      </p:sp>
    </p:spTree>
    <p:extLst>
      <p:ext uri="{BB962C8B-B14F-4D97-AF65-F5344CB8AC3E}">
        <p14:creationId xmlns:p14="http://schemas.microsoft.com/office/powerpoint/2010/main" val="4172753010"/>
      </p:ext>
    </p:extLst>
  </p:cSld>
  <p:clrMapOvr>
    <a:masterClrMapping/>
  </p:clrMapOvr>
  <p:transition>
    <p:wipe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10" name="矩形 9">
            <a:extLst>
              <a:ext uri="{FF2B5EF4-FFF2-40B4-BE49-F238E27FC236}">
                <a16:creationId xmlns:a16="http://schemas.microsoft.com/office/drawing/2014/main" id="{0F6CD5B9-26BD-44A5-AA6A-9DDE5641BFE2}"/>
              </a:ext>
            </a:extLst>
          </p:cNvPr>
          <p:cNvSpPr/>
          <p:nvPr/>
        </p:nvSpPr>
        <p:spPr>
          <a:xfrm>
            <a:off x="467544" y="993049"/>
            <a:ext cx="813690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常见航天器电源工作原理简介</a:t>
            </a:r>
            <a:endParaRPr lang="en-US" altLang="zh-CN" sz="2400" dirty="0">
              <a:solidFill>
                <a:srgbClr val="0000FF"/>
              </a:solidFill>
              <a:latin typeface="黑体" pitchFamily="49" charset="-122"/>
              <a:ea typeface="黑体" pitchFamily="49" charset="-122"/>
            </a:endParaRPr>
          </a:p>
        </p:txBody>
      </p:sp>
      <p:sp>
        <p:nvSpPr>
          <p:cNvPr id="20" name="矩形 19">
            <a:extLst>
              <a:ext uri="{FF2B5EF4-FFF2-40B4-BE49-F238E27FC236}">
                <a16:creationId xmlns:a16="http://schemas.microsoft.com/office/drawing/2014/main" id="{724627CF-3692-4863-A6FF-A4E24921CEF4}"/>
              </a:ext>
            </a:extLst>
          </p:cNvPr>
          <p:cNvSpPr/>
          <p:nvPr/>
        </p:nvSpPr>
        <p:spPr>
          <a:xfrm>
            <a:off x="467544" y="1454714"/>
            <a:ext cx="4104456" cy="961289"/>
          </a:xfrm>
          <a:prstGeom prst="rect">
            <a:avLst/>
          </a:prstGeom>
          <a:solidFill>
            <a:schemeClr val="accent3">
              <a:lumMod val="20000"/>
              <a:lumOff val="80000"/>
            </a:schemeClr>
          </a:solidFill>
          <a:ln>
            <a:solidFill>
              <a:srgbClr val="FF0000"/>
            </a:solidFill>
          </a:ln>
        </p:spPr>
        <p:txBody>
          <a:bodyPr wrap="square">
            <a:spAutoFit/>
          </a:bodyPr>
          <a:lstStyle/>
          <a:p>
            <a:pPr marL="342900" indent="-342900">
              <a:lnSpc>
                <a:spcPct val="150000"/>
              </a:lnSpc>
              <a:buFont typeface="+mj-ea"/>
              <a:buAutoNum type="circleNumDbPlain"/>
            </a:pPr>
            <a:r>
              <a:rPr lang="zh-CN" altLang="en-US" b="0" dirty="0">
                <a:solidFill>
                  <a:srgbClr val="FF0000"/>
                </a:solidFill>
                <a:ea typeface="仿宋_GB2312"/>
                <a:cs typeface="Times New Roman" panose="02020603050405020304" pitchFamily="18" charset="0"/>
              </a:rPr>
              <a:t>化学能电池是利用电解质溶液和金属电极产生电流的装置。</a:t>
            </a:r>
            <a:endParaRPr lang="zh-CN" altLang="en-US" b="0" dirty="0">
              <a:solidFill>
                <a:srgbClr val="FF0000"/>
              </a:solidFill>
              <a:ea typeface="仿宋_GB2312"/>
            </a:endParaRPr>
          </a:p>
        </p:txBody>
      </p:sp>
      <p:sp>
        <p:nvSpPr>
          <p:cNvPr id="21" name="矩形 20">
            <a:extLst>
              <a:ext uri="{FF2B5EF4-FFF2-40B4-BE49-F238E27FC236}">
                <a16:creationId xmlns:a16="http://schemas.microsoft.com/office/drawing/2014/main" id="{4D66FC8D-9C04-426A-854F-61CD991FFAF1}"/>
              </a:ext>
            </a:extLst>
          </p:cNvPr>
          <p:cNvSpPr/>
          <p:nvPr/>
        </p:nvSpPr>
        <p:spPr>
          <a:xfrm>
            <a:off x="467544" y="2428721"/>
            <a:ext cx="4104456" cy="1884618"/>
          </a:xfrm>
          <a:prstGeom prst="rect">
            <a:avLst/>
          </a:prstGeom>
          <a:solidFill>
            <a:schemeClr val="accent4">
              <a:lumMod val="40000"/>
              <a:lumOff val="60000"/>
            </a:schemeClr>
          </a:solidFill>
          <a:ln>
            <a:solidFill>
              <a:srgbClr val="FF0000"/>
            </a:solidFill>
          </a:ln>
        </p:spPr>
        <p:txBody>
          <a:bodyPr wrap="square">
            <a:spAutoFit/>
          </a:bodyPr>
          <a:lstStyle/>
          <a:p>
            <a:pPr marL="457200" indent="-457200">
              <a:lnSpc>
                <a:spcPct val="150000"/>
              </a:lnSpc>
              <a:buFont typeface="+mj-ea"/>
              <a:buAutoNum type="circleNumDbPlain" startAt="2"/>
            </a:pPr>
            <a:r>
              <a:rPr lang="zh-CN" altLang="en-US" b="0" dirty="0">
                <a:solidFill>
                  <a:schemeClr val="accent3">
                    <a:lumMod val="50000"/>
                  </a:schemeClr>
                </a:solidFill>
                <a:ea typeface="仿宋_GB2312"/>
                <a:cs typeface="Times New Roman" panose="02020603050405020304" pitchFamily="18" charset="0"/>
              </a:rPr>
              <a:t>太阳能电池阵用太阳能电池作为光电转换器件、利用半导体光伏效应等物理变化将光能转化为电能。</a:t>
            </a:r>
          </a:p>
        </p:txBody>
      </p:sp>
      <p:sp>
        <p:nvSpPr>
          <p:cNvPr id="22" name="矩形 21">
            <a:extLst>
              <a:ext uri="{FF2B5EF4-FFF2-40B4-BE49-F238E27FC236}">
                <a16:creationId xmlns:a16="http://schemas.microsoft.com/office/drawing/2014/main" id="{55E3DABF-2FD7-4F5A-B2C4-5139D0B8B01F}"/>
              </a:ext>
            </a:extLst>
          </p:cNvPr>
          <p:cNvSpPr/>
          <p:nvPr/>
        </p:nvSpPr>
        <p:spPr>
          <a:xfrm>
            <a:off x="467544" y="4317549"/>
            <a:ext cx="4104456" cy="1884618"/>
          </a:xfrm>
          <a:prstGeom prst="rect">
            <a:avLst/>
          </a:prstGeom>
          <a:solidFill>
            <a:schemeClr val="accent6">
              <a:lumMod val="40000"/>
              <a:lumOff val="60000"/>
            </a:schemeClr>
          </a:solidFill>
          <a:ln>
            <a:solidFill>
              <a:srgbClr val="FF0000"/>
            </a:solidFill>
          </a:ln>
        </p:spPr>
        <p:txBody>
          <a:bodyPr wrap="square">
            <a:spAutoFit/>
          </a:bodyPr>
          <a:lstStyle/>
          <a:p>
            <a:pPr marL="457200" indent="-457200">
              <a:lnSpc>
                <a:spcPct val="150000"/>
              </a:lnSpc>
              <a:buFont typeface="+mj-ea"/>
              <a:buAutoNum type="circleNumDbPlain" startAt="3"/>
            </a:pPr>
            <a:r>
              <a:rPr lang="zh-CN" altLang="en-US" b="0" dirty="0">
                <a:solidFill>
                  <a:srgbClr val="0070C0"/>
                </a:solidFill>
                <a:ea typeface="仿宋_GB2312"/>
                <a:cs typeface="Times New Roman" panose="02020603050405020304" pitchFamily="18" charset="0"/>
              </a:rPr>
              <a:t>核电源是指利用放射性同位素蜕变或放射性元素裂变所释放的热能并通过热电转换器转换成电能的装置。</a:t>
            </a:r>
          </a:p>
        </p:txBody>
      </p:sp>
      <p:pic>
        <p:nvPicPr>
          <p:cNvPr id="6146" name="Picture 2" descr="热电池结构 的图像结果">
            <a:extLst>
              <a:ext uri="{FF2B5EF4-FFF2-40B4-BE49-F238E27FC236}">
                <a16:creationId xmlns:a16="http://schemas.microsoft.com/office/drawing/2014/main" id="{FFCA3221-C24C-4063-8442-73D36709C4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9971" y="1658149"/>
            <a:ext cx="1209675" cy="150495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热电池结构 的图像结果">
            <a:extLst>
              <a:ext uri="{FF2B5EF4-FFF2-40B4-BE49-F238E27FC236}">
                <a16:creationId xmlns:a16="http://schemas.microsoft.com/office/drawing/2014/main" id="{15F41908-E2F5-4418-B47E-240B3997F0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7617" y="1553374"/>
            <a:ext cx="140970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航天热电池结构 的图像结果">
            <a:extLst>
              <a:ext uri="{FF2B5EF4-FFF2-40B4-BE49-F238E27FC236}">
                <a16:creationId xmlns:a16="http://schemas.microsoft.com/office/drawing/2014/main" id="{510960AF-5AE7-4296-8742-FC00C7ED9E8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4008" y="4509120"/>
            <a:ext cx="2105025" cy="1905000"/>
          </a:xfrm>
          <a:prstGeom prst="rect">
            <a:avLst/>
          </a:prstGeom>
          <a:noFill/>
          <a:extLst>
            <a:ext uri="{909E8E84-426E-40DD-AFC4-6F175D3DCCD1}">
              <a14:hiddenFill xmlns:a14="http://schemas.microsoft.com/office/drawing/2010/main">
                <a:solidFill>
                  <a:srgbClr val="FFFFFF"/>
                </a:solidFill>
              </a14:hiddenFill>
            </a:ext>
          </a:extLst>
        </p:spPr>
      </p:pic>
      <p:pic>
        <p:nvPicPr>
          <p:cNvPr id="6158" name="Picture 14" descr="航天热电池结构 的图像结果">
            <a:extLst>
              <a:ext uri="{FF2B5EF4-FFF2-40B4-BE49-F238E27FC236}">
                <a16:creationId xmlns:a16="http://schemas.microsoft.com/office/drawing/2014/main" id="{58D31750-BAF9-4E16-AFB9-A75BF2BAA61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49033" y="5209098"/>
            <a:ext cx="628650" cy="628650"/>
          </a:xfrm>
          <a:prstGeom prst="rect">
            <a:avLst/>
          </a:prstGeom>
          <a:noFill/>
          <a:extLst>
            <a:ext uri="{909E8E84-426E-40DD-AFC4-6F175D3DCCD1}">
              <a14:hiddenFill xmlns:a14="http://schemas.microsoft.com/office/drawing/2010/main">
                <a:solidFill>
                  <a:srgbClr val="FFFFFF"/>
                </a:solidFill>
              </a14:hiddenFill>
            </a:ext>
          </a:extLst>
        </p:spPr>
      </p:pic>
      <p:pic>
        <p:nvPicPr>
          <p:cNvPr id="6160" name="Picture 16" descr="航天热电池结构 的图像结果">
            <a:extLst>
              <a:ext uri="{FF2B5EF4-FFF2-40B4-BE49-F238E27FC236}">
                <a16:creationId xmlns:a16="http://schemas.microsoft.com/office/drawing/2014/main" id="{9591EA5E-4512-4A8C-BFFA-86C1C22BAAD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49033" y="4581114"/>
            <a:ext cx="628650" cy="628650"/>
          </a:xfrm>
          <a:prstGeom prst="rect">
            <a:avLst/>
          </a:prstGeom>
          <a:noFill/>
          <a:extLst>
            <a:ext uri="{909E8E84-426E-40DD-AFC4-6F175D3DCCD1}">
              <a14:hiddenFill xmlns:a14="http://schemas.microsoft.com/office/drawing/2010/main">
                <a:solidFill>
                  <a:srgbClr val="FFFFFF"/>
                </a:solidFill>
              </a14:hiddenFill>
            </a:ext>
          </a:extLst>
        </p:spPr>
      </p:pic>
      <p:pic>
        <p:nvPicPr>
          <p:cNvPr id="6172" name="Picture 28" descr="航天太阳能板 的图像结果">
            <a:extLst>
              <a:ext uri="{FF2B5EF4-FFF2-40B4-BE49-F238E27FC236}">
                <a16:creationId xmlns:a16="http://schemas.microsoft.com/office/drawing/2014/main" id="{DA01F204-7E05-4054-97BE-7199C6E38F7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44008" y="3271292"/>
            <a:ext cx="2036596" cy="1186366"/>
          </a:xfrm>
          <a:prstGeom prst="rect">
            <a:avLst/>
          </a:prstGeom>
          <a:noFill/>
          <a:extLst>
            <a:ext uri="{909E8E84-426E-40DD-AFC4-6F175D3DCCD1}">
              <a14:hiddenFill xmlns:a14="http://schemas.microsoft.com/office/drawing/2010/main">
                <a:solidFill>
                  <a:srgbClr val="FFFFFF"/>
                </a:solidFill>
              </a14:hiddenFill>
            </a:ext>
          </a:extLst>
        </p:spPr>
      </p:pic>
      <p:pic>
        <p:nvPicPr>
          <p:cNvPr id="6174" name="Picture 30" descr="航天太阳能板 的图像结果">
            <a:extLst>
              <a:ext uri="{FF2B5EF4-FFF2-40B4-BE49-F238E27FC236}">
                <a16:creationId xmlns:a16="http://schemas.microsoft.com/office/drawing/2014/main" id="{21E4357D-CFBC-49C9-B899-89330E852F0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80604" y="3271292"/>
            <a:ext cx="1846713" cy="1182948"/>
          </a:xfrm>
          <a:prstGeom prst="rect">
            <a:avLst/>
          </a:prstGeom>
          <a:noFill/>
          <a:extLst>
            <a:ext uri="{909E8E84-426E-40DD-AFC4-6F175D3DCCD1}">
              <a14:hiddenFill xmlns:a14="http://schemas.microsoft.com/office/drawing/2010/main">
                <a:solidFill>
                  <a:srgbClr val="FFFFFF"/>
                </a:solidFill>
              </a14:hiddenFill>
            </a:ext>
          </a:extLst>
        </p:spPr>
      </p:pic>
      <p:pic>
        <p:nvPicPr>
          <p:cNvPr id="6178" name="Picture 34" descr="航天核电池 的图像结果">
            <a:extLst>
              <a:ext uri="{FF2B5EF4-FFF2-40B4-BE49-F238E27FC236}">
                <a16:creationId xmlns:a16="http://schemas.microsoft.com/office/drawing/2014/main" id="{F435CF4F-8072-4037-A800-9F5028F16F30}"/>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452320" y="4520584"/>
            <a:ext cx="1074997" cy="669549"/>
          </a:xfrm>
          <a:prstGeom prst="rect">
            <a:avLst/>
          </a:prstGeom>
          <a:noFill/>
          <a:extLst>
            <a:ext uri="{909E8E84-426E-40DD-AFC4-6F175D3DCCD1}">
              <a14:hiddenFill xmlns:a14="http://schemas.microsoft.com/office/drawing/2010/main">
                <a:solidFill>
                  <a:srgbClr val="FFFFFF"/>
                </a:solidFill>
              </a14:hiddenFill>
            </a:ext>
          </a:extLst>
        </p:spPr>
      </p:pic>
      <p:pic>
        <p:nvPicPr>
          <p:cNvPr id="6180" name="Picture 36" descr="航天核电池 的图像结果">
            <a:extLst>
              <a:ext uri="{FF2B5EF4-FFF2-40B4-BE49-F238E27FC236}">
                <a16:creationId xmlns:a16="http://schemas.microsoft.com/office/drawing/2014/main" id="{E2258F0F-0BAB-4FD7-86D2-E536E6A886C8}"/>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7452321" y="5209098"/>
            <a:ext cx="1074996" cy="650574"/>
          </a:xfrm>
          <a:prstGeom prst="rect">
            <a:avLst/>
          </a:prstGeom>
          <a:noFill/>
          <a:extLst>
            <a:ext uri="{909E8E84-426E-40DD-AFC4-6F175D3DCCD1}">
              <a14:hiddenFill xmlns:a14="http://schemas.microsoft.com/office/drawing/2010/main">
                <a:solidFill>
                  <a:srgbClr val="FFFFFF"/>
                </a:solidFill>
              </a14:hiddenFill>
            </a:ext>
          </a:extLst>
        </p:spPr>
      </p:pic>
      <p:pic>
        <p:nvPicPr>
          <p:cNvPr id="6186" name="Picture 42" descr="航天核电池 的图像结果">
            <a:extLst>
              <a:ext uri="{FF2B5EF4-FFF2-40B4-BE49-F238E27FC236}">
                <a16:creationId xmlns:a16="http://schemas.microsoft.com/office/drawing/2014/main" id="{B895EE92-6D28-4B6E-9194-807BFF7C737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749033" y="5846975"/>
            <a:ext cx="1778284" cy="61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6219084"/>
      </p:ext>
    </p:extLst>
  </p:cSld>
  <p:clrMapOvr>
    <a:masterClrMapping/>
  </p:clrMapOvr>
  <p:transition>
    <p:wipe di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539552" y="1093398"/>
            <a:ext cx="7632848"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航天器电源关键技术指标</a:t>
            </a:r>
          </a:p>
        </p:txBody>
      </p:sp>
      <p:sp>
        <p:nvSpPr>
          <p:cNvPr id="10" name="矩形 9">
            <a:extLst>
              <a:ext uri="{FF2B5EF4-FFF2-40B4-BE49-F238E27FC236}">
                <a16:creationId xmlns:a16="http://schemas.microsoft.com/office/drawing/2014/main" id="{0F6CD5B9-26BD-44A5-AA6A-9DDE5641BFE2}"/>
              </a:ext>
            </a:extLst>
          </p:cNvPr>
          <p:cNvSpPr/>
          <p:nvPr/>
        </p:nvSpPr>
        <p:spPr>
          <a:xfrm>
            <a:off x="539552" y="1563938"/>
            <a:ext cx="4104456" cy="1323439"/>
          </a:xfrm>
          <a:prstGeom prst="rect">
            <a:avLst/>
          </a:prstGeom>
          <a:solidFill>
            <a:schemeClr val="accent3">
              <a:lumMod val="20000"/>
              <a:lumOff val="80000"/>
            </a:schemeClr>
          </a:solidFill>
          <a:ln>
            <a:solidFill>
              <a:srgbClr val="FF0000"/>
            </a:solidFill>
          </a:ln>
        </p:spPr>
        <p:txBody>
          <a:bodyPr wrap="square">
            <a:spAutoFit/>
          </a:bodyPr>
          <a:lstStyle/>
          <a:p>
            <a:pPr marL="457200" indent="-457200">
              <a:buFont typeface="+mj-ea"/>
              <a:buAutoNum type="circleNumDbPlain"/>
            </a:pPr>
            <a:r>
              <a:rPr lang="zh-CN" altLang="en-US" b="0" dirty="0">
                <a:solidFill>
                  <a:srgbClr val="FF0000"/>
                </a:solidFill>
                <a:ea typeface="仿宋_GB2312"/>
                <a:cs typeface="Times New Roman" panose="02020603050405020304" pitchFamily="18" charset="0"/>
              </a:rPr>
              <a:t>额定容量：是指在一定放电条件下，比如放电率、温度、截止电压等，电池放出的电量。一般以</a:t>
            </a:r>
            <a:r>
              <a:rPr lang="en-US" altLang="zh-CN" b="0" dirty="0" err="1">
                <a:solidFill>
                  <a:srgbClr val="FF0000"/>
                </a:solidFill>
                <a:ea typeface="仿宋_GB2312"/>
                <a:cs typeface="Times New Roman" panose="02020603050405020304" pitchFamily="18" charset="0"/>
              </a:rPr>
              <a:t>mAh</a:t>
            </a:r>
            <a:r>
              <a:rPr lang="zh-CN" altLang="en-US" b="0" dirty="0">
                <a:solidFill>
                  <a:srgbClr val="FF0000"/>
                </a:solidFill>
                <a:ea typeface="仿宋_GB2312"/>
                <a:cs typeface="Times New Roman" panose="02020603050405020304" pitchFamily="18" charset="0"/>
              </a:rPr>
              <a:t>来表示电池容量。</a:t>
            </a:r>
          </a:p>
        </p:txBody>
      </p:sp>
      <p:sp>
        <p:nvSpPr>
          <p:cNvPr id="16" name="矩形 15">
            <a:extLst>
              <a:ext uri="{FF2B5EF4-FFF2-40B4-BE49-F238E27FC236}">
                <a16:creationId xmlns:a16="http://schemas.microsoft.com/office/drawing/2014/main" id="{73C6B133-3749-4D08-A506-CE4476631BD2}"/>
              </a:ext>
            </a:extLst>
          </p:cNvPr>
          <p:cNvSpPr/>
          <p:nvPr/>
        </p:nvSpPr>
        <p:spPr>
          <a:xfrm>
            <a:off x="544277" y="3963905"/>
            <a:ext cx="4103605" cy="1015663"/>
          </a:xfrm>
          <a:prstGeom prst="rect">
            <a:avLst/>
          </a:prstGeom>
          <a:solidFill>
            <a:schemeClr val="accent5">
              <a:lumMod val="20000"/>
              <a:lumOff val="80000"/>
            </a:schemeClr>
          </a:solidFill>
          <a:ln>
            <a:solidFill>
              <a:srgbClr val="FF0000"/>
            </a:solidFill>
          </a:ln>
        </p:spPr>
        <p:txBody>
          <a:bodyPr wrap="square">
            <a:spAutoFit/>
          </a:bodyPr>
          <a:lstStyle/>
          <a:p>
            <a:pPr marL="457200" indent="-457200">
              <a:buFont typeface="+mj-ea"/>
              <a:buAutoNum type="circleNumDbPlain" startAt="2"/>
            </a:pPr>
            <a:r>
              <a:rPr lang="zh-CN" altLang="en-US" b="0" dirty="0">
                <a:solidFill>
                  <a:srgbClr val="0070C0"/>
                </a:solidFill>
              </a:rPr>
              <a:t>放电终止电压：是指电池在一定放电条件下，规定放电终止时的负载电压。</a:t>
            </a:r>
          </a:p>
        </p:txBody>
      </p:sp>
      <p:sp>
        <p:nvSpPr>
          <p:cNvPr id="11" name="矩形 10">
            <a:extLst>
              <a:ext uri="{FF2B5EF4-FFF2-40B4-BE49-F238E27FC236}">
                <a16:creationId xmlns:a16="http://schemas.microsoft.com/office/drawing/2014/main" id="{51790DBC-E36A-4CC4-B0D0-709BE78BC92F}"/>
              </a:ext>
            </a:extLst>
          </p:cNvPr>
          <p:cNvSpPr/>
          <p:nvPr/>
        </p:nvSpPr>
        <p:spPr>
          <a:xfrm>
            <a:off x="4653709" y="2886687"/>
            <a:ext cx="3518690" cy="1077218"/>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n"/>
            </a:pPr>
            <a:r>
              <a:rPr lang="zh-CN" altLang="en-US" sz="1600" b="0" dirty="0">
                <a:solidFill>
                  <a:srgbClr val="002060"/>
                </a:solidFill>
                <a:ea typeface="仿宋_GB2312"/>
                <a:cs typeface="Times New Roman" panose="02020603050405020304" pitchFamily="18" charset="0"/>
              </a:rPr>
              <a:t>例如某电池额定容量</a:t>
            </a:r>
            <a:r>
              <a:rPr lang="en-US" altLang="zh-CN" sz="1600" b="0" dirty="0">
                <a:solidFill>
                  <a:srgbClr val="002060"/>
                </a:solidFill>
                <a:ea typeface="仿宋_GB2312"/>
                <a:cs typeface="Times New Roman" panose="02020603050405020304" pitchFamily="18" charset="0"/>
              </a:rPr>
              <a:t>1300mAh</a:t>
            </a:r>
            <a:r>
              <a:rPr lang="zh-CN" altLang="en-US" sz="1600" b="0" dirty="0">
                <a:solidFill>
                  <a:srgbClr val="002060"/>
                </a:solidFill>
                <a:ea typeface="仿宋_GB2312"/>
                <a:cs typeface="Times New Roman" panose="02020603050405020304" pitchFamily="18" charset="0"/>
              </a:rPr>
              <a:t>，表示如果以</a:t>
            </a:r>
            <a:r>
              <a:rPr lang="en-US" altLang="zh-CN" sz="1600" b="0" dirty="0">
                <a:solidFill>
                  <a:srgbClr val="002060"/>
                </a:solidFill>
                <a:ea typeface="仿宋_GB2312"/>
                <a:cs typeface="Times New Roman" panose="02020603050405020304" pitchFamily="18" charset="0"/>
              </a:rPr>
              <a:t>130mA</a:t>
            </a:r>
            <a:r>
              <a:rPr lang="zh-CN" altLang="en-US" sz="1600" b="0" dirty="0">
                <a:solidFill>
                  <a:srgbClr val="002060"/>
                </a:solidFill>
                <a:ea typeface="仿宋_GB2312"/>
                <a:cs typeface="Times New Roman" panose="02020603050405020304" pitchFamily="18" charset="0"/>
              </a:rPr>
              <a:t>的电流给电池放电，那么电池可以持续工作</a:t>
            </a:r>
            <a:r>
              <a:rPr lang="en-US" altLang="zh-CN" sz="1600" b="0" dirty="0">
                <a:solidFill>
                  <a:srgbClr val="002060"/>
                </a:solidFill>
                <a:ea typeface="仿宋_GB2312"/>
                <a:cs typeface="Times New Roman" panose="02020603050405020304" pitchFamily="18" charset="0"/>
              </a:rPr>
              <a:t>10</a:t>
            </a:r>
            <a:r>
              <a:rPr lang="zh-CN" altLang="en-US" sz="1600" b="0" dirty="0">
                <a:solidFill>
                  <a:srgbClr val="002060"/>
                </a:solidFill>
                <a:ea typeface="仿宋_GB2312"/>
                <a:cs typeface="Times New Roman" panose="02020603050405020304" pitchFamily="18" charset="0"/>
              </a:rPr>
              <a:t>小时。</a:t>
            </a:r>
          </a:p>
        </p:txBody>
      </p:sp>
      <p:sp>
        <p:nvSpPr>
          <p:cNvPr id="2" name="矩形 1">
            <a:extLst>
              <a:ext uri="{FF2B5EF4-FFF2-40B4-BE49-F238E27FC236}">
                <a16:creationId xmlns:a16="http://schemas.microsoft.com/office/drawing/2014/main" id="{0F010D00-E75C-4980-9302-FE8C3F2A97E9}"/>
              </a:ext>
            </a:extLst>
          </p:cNvPr>
          <p:cNvSpPr/>
          <p:nvPr/>
        </p:nvSpPr>
        <p:spPr>
          <a:xfrm>
            <a:off x="4653708" y="4981269"/>
            <a:ext cx="3528391" cy="1569660"/>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n"/>
            </a:pPr>
            <a:r>
              <a:rPr lang="zh-CN" altLang="en-US" sz="1600" b="0" dirty="0">
                <a:solidFill>
                  <a:srgbClr val="002060"/>
                </a:solidFill>
                <a:ea typeface="仿宋_GB2312"/>
                <a:cs typeface="Times New Roman" panose="02020603050405020304" pitchFamily="18" charset="0"/>
              </a:rPr>
              <a:t>在各种标准中都明确规定了不同放电率和温度下放电时的终止电压。根据放电率的不同，终止电压也不同。通常，当电池大电流放电时，终止电压较低。反之小电流放电，终止电压较高。</a:t>
            </a:r>
          </a:p>
        </p:txBody>
      </p:sp>
      <p:pic>
        <p:nvPicPr>
          <p:cNvPr id="9218" name="Picture 2" descr="火箭电源系统 的图像结果">
            <a:extLst>
              <a:ext uri="{FF2B5EF4-FFF2-40B4-BE49-F238E27FC236}">
                <a16:creationId xmlns:a16="http://schemas.microsoft.com/office/drawing/2014/main" id="{EC7A808E-4341-4C0C-BE53-77F02FD97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3708" y="1580897"/>
            <a:ext cx="3518691" cy="1305789"/>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火箭电源系统 的图像结果">
            <a:extLst>
              <a:ext uri="{FF2B5EF4-FFF2-40B4-BE49-F238E27FC236}">
                <a16:creationId xmlns:a16="http://schemas.microsoft.com/office/drawing/2014/main" id="{E550B188-E69A-4ED1-B5CB-E1013960CB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252" y="4979568"/>
            <a:ext cx="4104456" cy="1535360"/>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火箭电源系统 的图像结果">
            <a:extLst>
              <a:ext uri="{FF2B5EF4-FFF2-40B4-BE49-F238E27FC236}">
                <a16:creationId xmlns:a16="http://schemas.microsoft.com/office/drawing/2014/main" id="{CB690272-5544-4581-AB60-5AE378BA91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16015" y="3992176"/>
            <a:ext cx="3446683" cy="951392"/>
          </a:xfrm>
          <a:prstGeom prst="rect">
            <a:avLst/>
          </a:prstGeom>
          <a:noFill/>
          <a:extLst>
            <a:ext uri="{909E8E84-426E-40DD-AFC4-6F175D3DCCD1}">
              <a14:hiddenFill xmlns:a14="http://schemas.microsoft.com/office/drawing/2010/main">
                <a:solidFill>
                  <a:srgbClr val="FFFFFF"/>
                </a:solidFill>
              </a14:hiddenFill>
            </a:ext>
          </a:extLst>
        </p:spPr>
      </p:pic>
      <p:pic>
        <p:nvPicPr>
          <p:cNvPr id="9228" name="Picture 12" descr="航天核电池 的图像结果">
            <a:extLst>
              <a:ext uri="{FF2B5EF4-FFF2-40B4-BE49-F238E27FC236}">
                <a16:creationId xmlns:a16="http://schemas.microsoft.com/office/drawing/2014/main" id="{272424F4-90AC-4674-B36A-E430B5DF59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9253" y="2905660"/>
            <a:ext cx="4103605" cy="1056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956723"/>
      </p:ext>
    </p:extLst>
  </p:cSld>
  <p:clrMapOvr>
    <a:masterClrMapping/>
  </p:clrMapOvr>
  <p:transition>
    <p:wipe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539552" y="1093398"/>
            <a:ext cx="7632848"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航天器电源关键技术指标</a:t>
            </a:r>
          </a:p>
        </p:txBody>
      </p:sp>
      <p:sp>
        <p:nvSpPr>
          <p:cNvPr id="12" name="矩形 11">
            <a:extLst>
              <a:ext uri="{FF2B5EF4-FFF2-40B4-BE49-F238E27FC236}">
                <a16:creationId xmlns:a16="http://schemas.microsoft.com/office/drawing/2014/main" id="{3915B131-6F0B-4911-BBA9-C54BD31FDDA7}"/>
              </a:ext>
            </a:extLst>
          </p:cNvPr>
          <p:cNvSpPr/>
          <p:nvPr/>
        </p:nvSpPr>
        <p:spPr>
          <a:xfrm>
            <a:off x="539553" y="1628800"/>
            <a:ext cx="3888432" cy="1015663"/>
          </a:xfrm>
          <a:prstGeom prst="rect">
            <a:avLst/>
          </a:prstGeom>
          <a:solidFill>
            <a:schemeClr val="accent4">
              <a:lumMod val="20000"/>
              <a:lumOff val="80000"/>
            </a:schemeClr>
          </a:solidFill>
          <a:ln>
            <a:solidFill>
              <a:srgbClr val="FF0000"/>
            </a:solidFill>
          </a:ln>
        </p:spPr>
        <p:txBody>
          <a:bodyPr wrap="square">
            <a:spAutoFit/>
          </a:bodyPr>
          <a:lstStyle/>
          <a:p>
            <a:pPr marL="457200" indent="-457200">
              <a:buFont typeface="+mj-ea"/>
              <a:buAutoNum type="circleNumDbPlain" startAt="3"/>
            </a:pPr>
            <a:r>
              <a:rPr lang="zh-CN" altLang="en-US" b="0" dirty="0">
                <a:solidFill>
                  <a:schemeClr val="accent3">
                    <a:lumMod val="50000"/>
                  </a:schemeClr>
                </a:solidFill>
                <a:ea typeface="仿宋_GB2312"/>
                <a:cs typeface="Times New Roman" panose="02020603050405020304" pitchFamily="18" charset="0"/>
              </a:rPr>
              <a:t>放电率：是指以恒定电流放电时的电流大小，表示放电快慢的一种度量。</a:t>
            </a:r>
          </a:p>
        </p:txBody>
      </p:sp>
      <p:sp>
        <p:nvSpPr>
          <p:cNvPr id="19" name="矩形 18">
            <a:extLst>
              <a:ext uri="{FF2B5EF4-FFF2-40B4-BE49-F238E27FC236}">
                <a16:creationId xmlns:a16="http://schemas.microsoft.com/office/drawing/2014/main" id="{75D6A11D-FF19-46B9-BFE3-D166B6C5F45A}"/>
              </a:ext>
            </a:extLst>
          </p:cNvPr>
          <p:cNvSpPr/>
          <p:nvPr/>
        </p:nvSpPr>
        <p:spPr>
          <a:xfrm>
            <a:off x="539553" y="3229238"/>
            <a:ext cx="3888432" cy="707886"/>
          </a:xfrm>
          <a:prstGeom prst="rect">
            <a:avLst/>
          </a:prstGeom>
          <a:solidFill>
            <a:schemeClr val="accent6">
              <a:lumMod val="20000"/>
              <a:lumOff val="80000"/>
            </a:schemeClr>
          </a:solidFill>
          <a:ln>
            <a:solidFill>
              <a:srgbClr val="FF0000"/>
            </a:solidFill>
          </a:ln>
        </p:spPr>
        <p:txBody>
          <a:bodyPr wrap="square">
            <a:spAutoFit/>
          </a:bodyPr>
          <a:lstStyle/>
          <a:p>
            <a:pPr marL="457200" indent="-457200">
              <a:buFont typeface="+mj-ea"/>
              <a:buAutoNum type="circleNumDbPlain" startAt="4"/>
            </a:pPr>
            <a:r>
              <a:rPr lang="zh-CN" altLang="en-US" b="0" dirty="0">
                <a:solidFill>
                  <a:schemeClr val="accent2">
                    <a:lumMod val="50000"/>
                  </a:schemeClr>
                </a:solidFill>
                <a:ea typeface="仿宋_GB2312"/>
                <a:cs typeface="Times New Roman" panose="02020603050405020304" pitchFamily="18" charset="0"/>
              </a:rPr>
              <a:t>功率密度：是指电池输出的功率与其重量之比。</a:t>
            </a:r>
          </a:p>
        </p:txBody>
      </p:sp>
      <p:sp>
        <p:nvSpPr>
          <p:cNvPr id="2" name="矩形 1">
            <a:extLst>
              <a:ext uri="{FF2B5EF4-FFF2-40B4-BE49-F238E27FC236}">
                <a16:creationId xmlns:a16="http://schemas.microsoft.com/office/drawing/2014/main" id="{3AF5711A-AD4D-4F0B-8F2D-EF12BCE61009}"/>
              </a:ext>
            </a:extLst>
          </p:cNvPr>
          <p:cNvSpPr/>
          <p:nvPr/>
        </p:nvSpPr>
        <p:spPr>
          <a:xfrm>
            <a:off x="539551" y="2644463"/>
            <a:ext cx="3888431" cy="584775"/>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n"/>
            </a:pPr>
            <a:r>
              <a:rPr lang="zh-CN" altLang="en-US" sz="1600" b="0" dirty="0">
                <a:solidFill>
                  <a:srgbClr val="002060"/>
                </a:solidFill>
                <a:ea typeface="仿宋_GB2312"/>
                <a:cs typeface="Times New Roman" panose="02020603050405020304" pitchFamily="18" charset="0"/>
              </a:rPr>
              <a:t>电池容量</a:t>
            </a:r>
            <a:r>
              <a:rPr lang="en-US" altLang="zh-CN" sz="1600" b="0" dirty="0">
                <a:solidFill>
                  <a:srgbClr val="002060"/>
                </a:solidFill>
                <a:ea typeface="仿宋_GB2312"/>
                <a:cs typeface="Times New Roman" panose="02020603050405020304" pitchFamily="18" charset="0"/>
              </a:rPr>
              <a:t>1h</a:t>
            </a:r>
            <a:r>
              <a:rPr lang="zh-CN" altLang="en-US" sz="1600" b="0" dirty="0">
                <a:solidFill>
                  <a:srgbClr val="002060"/>
                </a:solidFill>
                <a:ea typeface="仿宋_GB2312"/>
                <a:cs typeface="Times New Roman" panose="02020603050405020304" pitchFamily="18" charset="0"/>
              </a:rPr>
              <a:t>放电完毕，称为</a:t>
            </a:r>
            <a:r>
              <a:rPr lang="en-US" altLang="zh-CN" sz="1600" b="0" dirty="0">
                <a:solidFill>
                  <a:srgbClr val="002060"/>
                </a:solidFill>
                <a:ea typeface="仿宋_GB2312"/>
                <a:cs typeface="Times New Roman" panose="02020603050405020304" pitchFamily="18" charset="0"/>
              </a:rPr>
              <a:t>1C</a:t>
            </a:r>
            <a:r>
              <a:rPr lang="zh-CN" altLang="en-US" sz="1600" b="0" dirty="0">
                <a:solidFill>
                  <a:srgbClr val="002060"/>
                </a:solidFill>
                <a:ea typeface="仿宋_GB2312"/>
                <a:cs typeface="Times New Roman" panose="02020603050405020304" pitchFamily="18" charset="0"/>
              </a:rPr>
              <a:t>放电；</a:t>
            </a:r>
            <a:r>
              <a:rPr lang="en-US" altLang="zh-CN" sz="1600" b="0" dirty="0">
                <a:solidFill>
                  <a:srgbClr val="002060"/>
                </a:solidFill>
                <a:ea typeface="仿宋_GB2312"/>
                <a:cs typeface="Times New Roman" panose="02020603050405020304" pitchFamily="18" charset="0"/>
              </a:rPr>
              <a:t>5h</a:t>
            </a:r>
            <a:r>
              <a:rPr lang="zh-CN" altLang="en-US" sz="1600" b="0" dirty="0">
                <a:solidFill>
                  <a:srgbClr val="002060"/>
                </a:solidFill>
                <a:ea typeface="仿宋_GB2312"/>
                <a:cs typeface="Times New Roman" panose="02020603050405020304" pitchFamily="18" charset="0"/>
              </a:rPr>
              <a:t>放电完毕，则称为</a:t>
            </a:r>
            <a:r>
              <a:rPr lang="en-US" altLang="zh-CN" sz="1600" b="0" dirty="0">
                <a:solidFill>
                  <a:srgbClr val="002060"/>
                </a:solidFill>
                <a:ea typeface="仿宋_GB2312"/>
                <a:cs typeface="Times New Roman" panose="02020603050405020304" pitchFamily="18" charset="0"/>
              </a:rPr>
              <a:t>0.2C</a:t>
            </a:r>
            <a:r>
              <a:rPr lang="zh-CN" altLang="en-US" sz="1600" b="0" dirty="0">
                <a:solidFill>
                  <a:srgbClr val="002060"/>
                </a:solidFill>
                <a:ea typeface="仿宋_GB2312"/>
                <a:cs typeface="Times New Roman" panose="02020603050405020304" pitchFamily="18" charset="0"/>
              </a:rPr>
              <a:t>放电。</a:t>
            </a:r>
          </a:p>
        </p:txBody>
      </p:sp>
      <p:sp>
        <p:nvSpPr>
          <p:cNvPr id="4" name="矩形 3">
            <a:extLst>
              <a:ext uri="{FF2B5EF4-FFF2-40B4-BE49-F238E27FC236}">
                <a16:creationId xmlns:a16="http://schemas.microsoft.com/office/drawing/2014/main" id="{3739771E-C1DC-49FF-B31E-91D51152C47D}"/>
              </a:ext>
            </a:extLst>
          </p:cNvPr>
          <p:cNvSpPr/>
          <p:nvPr/>
        </p:nvSpPr>
        <p:spPr>
          <a:xfrm>
            <a:off x="539552" y="3937124"/>
            <a:ext cx="3888432" cy="830997"/>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n"/>
            </a:pPr>
            <a:r>
              <a:rPr lang="zh-CN" altLang="en-US" sz="1600" b="0" dirty="0">
                <a:solidFill>
                  <a:srgbClr val="002060"/>
                </a:solidFill>
                <a:ea typeface="仿宋_GB2312"/>
                <a:cs typeface="Times New Roman" panose="02020603050405020304" pitchFamily="18" charset="0"/>
              </a:rPr>
              <a:t>由于蓄电池给出的功率大小不是其本身决定的，更多地是由负载决定，所以其功率总量的变化是非常大的。</a:t>
            </a:r>
          </a:p>
        </p:txBody>
      </p:sp>
      <p:sp>
        <p:nvSpPr>
          <p:cNvPr id="5" name="矩形 4">
            <a:extLst>
              <a:ext uri="{FF2B5EF4-FFF2-40B4-BE49-F238E27FC236}">
                <a16:creationId xmlns:a16="http://schemas.microsoft.com/office/drawing/2014/main" id="{75CAAFD9-8787-40BD-A709-27C3022E3726}"/>
              </a:ext>
            </a:extLst>
          </p:cNvPr>
          <p:cNvSpPr/>
          <p:nvPr/>
        </p:nvSpPr>
        <p:spPr>
          <a:xfrm>
            <a:off x="4427983" y="3232446"/>
            <a:ext cx="3744394" cy="338554"/>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n"/>
            </a:pPr>
            <a:r>
              <a:rPr lang="zh-CN" altLang="en-US" sz="1600" b="0" dirty="0">
                <a:solidFill>
                  <a:srgbClr val="002060"/>
                </a:solidFill>
                <a:ea typeface="仿宋_GB2312"/>
                <a:cs typeface="Times New Roman" panose="02020603050405020304" pitchFamily="18" charset="0"/>
              </a:rPr>
              <a:t>电池功率密度公式如下</a:t>
            </a:r>
          </a:p>
        </p:txBody>
      </p:sp>
      <p:pic>
        <p:nvPicPr>
          <p:cNvPr id="7" name="图片 6">
            <a:extLst>
              <a:ext uri="{FF2B5EF4-FFF2-40B4-BE49-F238E27FC236}">
                <a16:creationId xmlns:a16="http://schemas.microsoft.com/office/drawing/2014/main" id="{0CF6D228-1840-4FA2-B821-237C4E8CF248}"/>
              </a:ext>
            </a:extLst>
          </p:cNvPr>
          <p:cNvPicPr>
            <a:picLocks noChangeAspect="1"/>
          </p:cNvPicPr>
          <p:nvPr/>
        </p:nvPicPr>
        <p:blipFill>
          <a:blip r:embed="rId3"/>
          <a:stretch>
            <a:fillRect/>
          </a:stretch>
        </p:blipFill>
        <p:spPr>
          <a:xfrm>
            <a:off x="5076056" y="3626662"/>
            <a:ext cx="1872208" cy="725960"/>
          </a:xfrm>
          <a:prstGeom prst="rect">
            <a:avLst/>
          </a:prstGeom>
        </p:spPr>
      </p:pic>
      <p:sp>
        <p:nvSpPr>
          <p:cNvPr id="8" name="矩形 7">
            <a:extLst>
              <a:ext uri="{FF2B5EF4-FFF2-40B4-BE49-F238E27FC236}">
                <a16:creationId xmlns:a16="http://schemas.microsoft.com/office/drawing/2014/main" id="{0EFF0EBC-18D0-4AD2-964E-C250E47991F3}"/>
              </a:ext>
            </a:extLst>
          </p:cNvPr>
          <p:cNvSpPr/>
          <p:nvPr/>
        </p:nvSpPr>
        <p:spPr>
          <a:xfrm>
            <a:off x="4427983" y="4244901"/>
            <a:ext cx="3744394" cy="461665"/>
          </a:xfrm>
          <a:prstGeom prst="rect">
            <a:avLst/>
          </a:prstGeom>
          <a:noFill/>
          <a:ln>
            <a:noFill/>
          </a:ln>
        </p:spPr>
        <p:txBody>
          <a:bodyPr wrap="square">
            <a:spAutoFit/>
          </a:bodyPr>
          <a:lstStyle/>
          <a:p>
            <a:r>
              <a:rPr lang="zh-CN" altLang="en-US" sz="1200" b="0" dirty="0">
                <a:solidFill>
                  <a:srgbClr val="FF0000"/>
                </a:solidFill>
                <a:latin typeface="+mn-ea"/>
                <a:ea typeface="+mn-ea"/>
                <a:cs typeface="Times New Roman" panose="02020603050405020304" pitchFamily="18" charset="0"/>
              </a:rPr>
              <a:t>式中</a:t>
            </a:r>
            <a:r>
              <a:rPr lang="en-US" altLang="zh-CN" sz="1200" b="0" dirty="0">
                <a:solidFill>
                  <a:srgbClr val="FF0000"/>
                </a:solidFill>
                <a:latin typeface="+mn-ea"/>
                <a:ea typeface="+mn-ea"/>
                <a:cs typeface="Times New Roman" panose="02020603050405020304" pitchFamily="18" charset="0"/>
              </a:rPr>
              <a:t>Cr</a:t>
            </a:r>
            <a:r>
              <a:rPr lang="zh-CN" altLang="en-US" sz="1200" b="0" dirty="0">
                <a:solidFill>
                  <a:srgbClr val="FF0000"/>
                </a:solidFill>
                <a:latin typeface="+mn-ea"/>
                <a:ea typeface="+mn-ea"/>
                <a:cs typeface="Times New Roman" panose="02020603050405020304" pitchFamily="18" charset="0"/>
              </a:rPr>
              <a:t>表示功率密度，</a:t>
            </a:r>
            <a:r>
              <a:rPr lang="en-US" altLang="zh-CN" sz="1200" b="0" dirty="0">
                <a:solidFill>
                  <a:srgbClr val="FF0000"/>
                </a:solidFill>
                <a:latin typeface="+mn-ea"/>
                <a:ea typeface="+mn-ea"/>
                <a:cs typeface="Times New Roman" panose="02020603050405020304" pitchFamily="18" charset="0"/>
              </a:rPr>
              <a:t>M</a:t>
            </a:r>
            <a:r>
              <a:rPr lang="zh-CN" altLang="en-US" sz="1200" b="0" dirty="0">
                <a:solidFill>
                  <a:srgbClr val="FF0000"/>
                </a:solidFill>
                <a:latin typeface="+mn-ea"/>
                <a:ea typeface="+mn-ea"/>
                <a:cs typeface="Times New Roman" panose="02020603050405020304" pitchFamily="18" charset="0"/>
              </a:rPr>
              <a:t>表示电池重量，</a:t>
            </a:r>
            <a:r>
              <a:rPr lang="en-US" altLang="zh-CN" sz="1200" b="0" dirty="0">
                <a:solidFill>
                  <a:srgbClr val="FF0000"/>
                </a:solidFill>
                <a:latin typeface="+mn-ea"/>
                <a:ea typeface="+mn-ea"/>
                <a:cs typeface="Times New Roman" panose="02020603050405020304" pitchFamily="18" charset="0"/>
              </a:rPr>
              <a:t>R</a:t>
            </a:r>
            <a:r>
              <a:rPr lang="zh-CN" altLang="en-US" sz="1200" b="0" dirty="0">
                <a:solidFill>
                  <a:srgbClr val="FF0000"/>
                </a:solidFill>
                <a:latin typeface="+mn-ea"/>
                <a:ea typeface="+mn-ea"/>
                <a:cs typeface="Times New Roman" panose="02020603050405020304" pitchFamily="18" charset="0"/>
              </a:rPr>
              <a:t>表示负载阻抗，</a:t>
            </a:r>
            <a:r>
              <a:rPr lang="en-US" altLang="zh-CN" sz="1200" b="0" dirty="0">
                <a:solidFill>
                  <a:srgbClr val="FF0000"/>
                </a:solidFill>
                <a:latin typeface="+mn-ea"/>
                <a:ea typeface="+mn-ea"/>
                <a:cs typeface="Times New Roman" panose="02020603050405020304" pitchFamily="18" charset="0"/>
              </a:rPr>
              <a:t>U</a:t>
            </a:r>
            <a:r>
              <a:rPr lang="zh-CN" altLang="en-US" sz="1200" b="0" dirty="0">
                <a:solidFill>
                  <a:srgbClr val="FF0000"/>
                </a:solidFill>
                <a:latin typeface="+mn-ea"/>
                <a:ea typeface="+mn-ea"/>
                <a:cs typeface="Times New Roman" panose="02020603050405020304" pitchFamily="18" charset="0"/>
              </a:rPr>
              <a:t>表示额定电压，</a:t>
            </a:r>
            <a:r>
              <a:rPr lang="el-GR" altLang="zh-CN" sz="1200" b="0" dirty="0">
                <a:solidFill>
                  <a:srgbClr val="FF0000"/>
                </a:solidFill>
                <a:latin typeface="+mn-ea"/>
                <a:ea typeface="+mn-ea"/>
                <a:cs typeface="Times New Roman" panose="02020603050405020304" pitchFamily="18" charset="0"/>
              </a:rPr>
              <a:t>Δ</a:t>
            </a:r>
            <a:r>
              <a:rPr lang="en-US" altLang="zh-CN" sz="1200" b="0" dirty="0">
                <a:solidFill>
                  <a:srgbClr val="FF0000"/>
                </a:solidFill>
                <a:latin typeface="+mn-ea"/>
                <a:ea typeface="+mn-ea"/>
                <a:cs typeface="Times New Roman" panose="02020603050405020304" pitchFamily="18" charset="0"/>
              </a:rPr>
              <a:t>U</a:t>
            </a:r>
            <a:r>
              <a:rPr lang="zh-CN" altLang="en-US" sz="1200" b="0" dirty="0">
                <a:solidFill>
                  <a:srgbClr val="FF0000"/>
                </a:solidFill>
                <a:latin typeface="+mn-ea"/>
                <a:ea typeface="+mn-ea"/>
                <a:cs typeface="Times New Roman" panose="02020603050405020304" pitchFamily="18" charset="0"/>
              </a:rPr>
              <a:t>表示衰减电压。</a:t>
            </a:r>
          </a:p>
        </p:txBody>
      </p:sp>
      <p:sp>
        <p:nvSpPr>
          <p:cNvPr id="9" name="矩形 8">
            <a:extLst>
              <a:ext uri="{FF2B5EF4-FFF2-40B4-BE49-F238E27FC236}">
                <a16:creationId xmlns:a16="http://schemas.microsoft.com/office/drawing/2014/main" id="{59D11962-52AD-4397-A765-A1CE6F670C7B}"/>
              </a:ext>
            </a:extLst>
          </p:cNvPr>
          <p:cNvSpPr/>
          <p:nvPr/>
        </p:nvSpPr>
        <p:spPr>
          <a:xfrm>
            <a:off x="539563" y="4776586"/>
            <a:ext cx="7632825" cy="584775"/>
          </a:xfrm>
          <a:prstGeom prst="rect">
            <a:avLst/>
          </a:prstGeom>
          <a:noFill/>
          <a:ln>
            <a:solidFill>
              <a:srgbClr val="FF0000"/>
            </a:solidFill>
          </a:ln>
        </p:spPr>
        <p:txBody>
          <a:bodyPr wrap="square">
            <a:spAutoFit/>
          </a:bodyPr>
          <a:lstStyle/>
          <a:p>
            <a:pPr marL="342900" indent="-342900">
              <a:buFont typeface="Wingdings" panose="05000000000000000000" pitchFamily="2" charset="2"/>
              <a:buChar char="ü"/>
            </a:pPr>
            <a:r>
              <a:rPr lang="zh-CN" altLang="en-US" sz="1600" b="0" dirty="0">
                <a:solidFill>
                  <a:srgbClr val="002060"/>
                </a:solidFill>
                <a:ea typeface="仿宋_GB2312"/>
                <a:cs typeface="Times New Roman" panose="02020603050405020304" pitchFamily="18" charset="0"/>
              </a:rPr>
              <a:t>从公式中可以看出，当电压恒定时，功率密度与负载阻抗成反比。因此负载越小则电池输出功率越大，反之则越小。</a:t>
            </a:r>
          </a:p>
        </p:txBody>
      </p:sp>
      <p:pic>
        <p:nvPicPr>
          <p:cNvPr id="8200" name="Picture 8" descr="http://eb118-file.cdn.bcebos.com/upload/54D086C9FA518C55827C4D76EA7F6F68?x-bce-process=style/wm_ai">
            <a:extLst>
              <a:ext uri="{FF2B5EF4-FFF2-40B4-BE49-F238E27FC236}">
                <a16:creationId xmlns:a16="http://schemas.microsoft.com/office/drawing/2014/main" id="{0D17D6AE-EABF-41D8-A9D0-5D486A496FA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77353" y="1581628"/>
            <a:ext cx="1584178" cy="158417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飞轮电池，非一般的电池 - 慧科网-江苏科普云">
            <a:extLst>
              <a:ext uri="{FF2B5EF4-FFF2-40B4-BE49-F238E27FC236}">
                <a16:creationId xmlns:a16="http://schemas.microsoft.com/office/drawing/2014/main" id="{88AA77F5-A3B1-47EC-AFF7-72E34DDE75A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437211" y="1663053"/>
            <a:ext cx="2240139" cy="1524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84408"/>
      </p:ext>
    </p:extLst>
  </p:cSld>
  <p:clrMapOvr>
    <a:masterClrMapping/>
  </p:clrMapOvr>
  <p:transition>
    <p:wipe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热电池（熔盐电池）</a:t>
            </a:r>
            <a:endParaRPr lang="zh-CN" altLang="en-US" sz="2400" dirty="0">
              <a:solidFill>
                <a:srgbClr val="002060"/>
              </a:solidFill>
            </a:endParaRPr>
          </a:p>
        </p:txBody>
      </p:sp>
      <p:sp>
        <p:nvSpPr>
          <p:cNvPr id="10" name="矩形 9">
            <a:extLst>
              <a:ext uri="{FF2B5EF4-FFF2-40B4-BE49-F238E27FC236}">
                <a16:creationId xmlns:a16="http://schemas.microsoft.com/office/drawing/2014/main" id="{0F6CD5B9-26BD-44A5-AA6A-9DDE5641BFE2}"/>
              </a:ext>
            </a:extLst>
          </p:cNvPr>
          <p:cNvSpPr/>
          <p:nvPr/>
        </p:nvSpPr>
        <p:spPr>
          <a:xfrm>
            <a:off x="395536" y="1881044"/>
            <a:ext cx="4248472" cy="3269613"/>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b="0" dirty="0">
                <a:solidFill>
                  <a:srgbClr val="FF0000"/>
                </a:solidFill>
                <a:ea typeface="仿宋_GB2312"/>
                <a:cs typeface="Times New Roman" panose="02020603050405020304" pitchFamily="18" charset="0"/>
              </a:rPr>
              <a:t>      热电池又叫熔盐电池。属于一次性电池。贮存时处于在未激活状态，其电解质为固态碱金属卤素盐，不能产生电能输出。需要使用时，通过控制机构激励加热组件，使固态电解质熔融成液态离子导体，从而激活热电池持续输出电源。</a:t>
            </a:r>
            <a:endParaRPr lang="zh-CN" altLang="en-US" b="0" dirty="0">
              <a:solidFill>
                <a:srgbClr val="FF0000"/>
              </a:solidFill>
              <a:ea typeface="仿宋_GB2312"/>
            </a:endParaRPr>
          </a:p>
        </p:txBody>
      </p:sp>
      <p:pic>
        <p:nvPicPr>
          <p:cNvPr id="2" name="图片 1">
            <a:extLst>
              <a:ext uri="{FF2B5EF4-FFF2-40B4-BE49-F238E27FC236}">
                <a16:creationId xmlns:a16="http://schemas.microsoft.com/office/drawing/2014/main" id="{AC079766-034C-4688-BEA4-781B36666E34}"/>
              </a:ext>
            </a:extLst>
          </p:cNvPr>
          <p:cNvPicPr>
            <a:picLocks noChangeAspect="1"/>
          </p:cNvPicPr>
          <p:nvPr/>
        </p:nvPicPr>
        <p:blipFill>
          <a:blip r:embed="rId3"/>
          <a:stretch>
            <a:fillRect/>
          </a:stretch>
        </p:blipFill>
        <p:spPr>
          <a:xfrm>
            <a:off x="5580112" y="1637644"/>
            <a:ext cx="2030045" cy="1623638"/>
          </a:xfrm>
          <a:prstGeom prst="rect">
            <a:avLst/>
          </a:prstGeom>
        </p:spPr>
      </p:pic>
      <p:pic>
        <p:nvPicPr>
          <p:cNvPr id="4" name="图片 3">
            <a:extLst>
              <a:ext uri="{FF2B5EF4-FFF2-40B4-BE49-F238E27FC236}">
                <a16:creationId xmlns:a16="http://schemas.microsoft.com/office/drawing/2014/main" id="{0171922E-27C9-4B5D-8226-22280E7799EE}"/>
              </a:ext>
            </a:extLst>
          </p:cNvPr>
          <p:cNvPicPr>
            <a:picLocks noChangeAspect="1"/>
          </p:cNvPicPr>
          <p:nvPr/>
        </p:nvPicPr>
        <p:blipFill>
          <a:blip r:embed="rId4"/>
          <a:stretch>
            <a:fillRect/>
          </a:stretch>
        </p:blipFill>
        <p:spPr>
          <a:xfrm>
            <a:off x="4944504" y="3555849"/>
            <a:ext cx="1991841" cy="1623638"/>
          </a:xfrm>
          <a:prstGeom prst="rect">
            <a:avLst/>
          </a:prstGeom>
        </p:spPr>
      </p:pic>
      <p:sp>
        <p:nvSpPr>
          <p:cNvPr id="14" name="矩形 13">
            <a:extLst>
              <a:ext uri="{FF2B5EF4-FFF2-40B4-BE49-F238E27FC236}">
                <a16:creationId xmlns:a16="http://schemas.microsoft.com/office/drawing/2014/main" id="{36C4CBFE-CB7B-40E5-9954-6E53BA230112}"/>
              </a:ext>
            </a:extLst>
          </p:cNvPr>
          <p:cNvSpPr/>
          <p:nvPr/>
        </p:nvSpPr>
        <p:spPr>
          <a:xfrm>
            <a:off x="395536" y="5445224"/>
            <a:ext cx="7776864" cy="961289"/>
          </a:xfrm>
          <a:prstGeom prst="rect">
            <a:avLst/>
          </a:prstGeom>
          <a:solidFill>
            <a:schemeClr val="accent5">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zh-CN" altLang="en-US" b="0" dirty="0">
                <a:solidFill>
                  <a:srgbClr val="0070C0"/>
                </a:solidFill>
              </a:rPr>
              <a:t>特点：热电池具有高比能量、高比功率、大功率放电、高可靠性等特点，是导弹、火箭等航天运载器能量的主要来源。</a:t>
            </a:r>
          </a:p>
        </p:txBody>
      </p:sp>
      <p:pic>
        <p:nvPicPr>
          <p:cNvPr id="8" name="Picture 2" descr="https://file.elecfans.com/web1/M00/64/8D/pIYBAFufTYmABJkeAACcGTY2VNQ729.png">
            <a:extLst>
              <a:ext uri="{FF2B5EF4-FFF2-40B4-BE49-F238E27FC236}">
                <a16:creationId xmlns:a16="http://schemas.microsoft.com/office/drawing/2014/main" id="{851A2A31-3676-4516-815D-F86296C0B13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936345" y="3515850"/>
            <a:ext cx="1566160" cy="1779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816442"/>
      </p:ext>
    </p:extLst>
  </p:cSld>
  <p:clrMapOvr>
    <a:masterClrMapping/>
  </p:clrMapOvr>
  <p:transition>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5"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热电池（熔盐电池）工作原理</a:t>
            </a:r>
            <a:endParaRPr lang="zh-CN" altLang="en-US" sz="2400" dirty="0">
              <a:solidFill>
                <a:srgbClr val="002060"/>
              </a:solidFill>
            </a:endParaRPr>
          </a:p>
        </p:txBody>
      </p:sp>
      <p:sp>
        <p:nvSpPr>
          <p:cNvPr id="10" name="矩形 9">
            <a:extLst>
              <a:ext uri="{FF2B5EF4-FFF2-40B4-BE49-F238E27FC236}">
                <a16:creationId xmlns:a16="http://schemas.microsoft.com/office/drawing/2014/main" id="{0F6CD5B9-26BD-44A5-AA6A-9DDE5641BFE2}"/>
              </a:ext>
            </a:extLst>
          </p:cNvPr>
          <p:cNvSpPr/>
          <p:nvPr/>
        </p:nvSpPr>
        <p:spPr>
          <a:xfrm>
            <a:off x="392480" y="1586477"/>
            <a:ext cx="8254284" cy="2346283"/>
          </a:xfrm>
          <a:prstGeom prst="rect">
            <a:avLst/>
          </a:prstGeom>
          <a:solidFill>
            <a:schemeClr val="accent4">
              <a:lumMod val="40000"/>
              <a:lumOff val="60000"/>
            </a:schemeClr>
          </a:solidFill>
          <a:ln>
            <a:solidFill>
              <a:srgbClr val="FF0000"/>
            </a:solidFill>
          </a:ln>
        </p:spPr>
        <p:txBody>
          <a:bodyPr wrap="square">
            <a:spAutoFit/>
          </a:bodyPr>
          <a:lstStyle/>
          <a:p>
            <a:pPr>
              <a:lnSpc>
                <a:spcPct val="150000"/>
              </a:lnSpc>
            </a:pPr>
            <a:r>
              <a:rPr lang="zh-CN" altLang="en-US" b="0" dirty="0">
                <a:solidFill>
                  <a:schemeClr val="accent3">
                    <a:lumMod val="50000"/>
                  </a:schemeClr>
                </a:solidFill>
                <a:ea typeface="仿宋_GB2312"/>
                <a:cs typeface="Times New Roman" panose="02020603050405020304" pitchFamily="18" charset="0"/>
              </a:rPr>
              <a:t>热电池的工作过程可分解为激活阶段与放电阶段。</a:t>
            </a:r>
            <a:endParaRPr lang="en-US" altLang="zh-CN" b="0" dirty="0">
              <a:solidFill>
                <a:schemeClr val="accent3">
                  <a:lumMod val="50000"/>
                </a:schemeClr>
              </a:solidFill>
              <a:ea typeface="仿宋_GB2312"/>
              <a:cs typeface="Times New Roman" panose="02020603050405020304" pitchFamily="18" charset="0"/>
            </a:endParaRPr>
          </a:p>
          <a:p>
            <a:pPr marL="342900" indent="-342900">
              <a:lnSpc>
                <a:spcPct val="150000"/>
              </a:lnSpc>
              <a:buFont typeface="Wingdings" panose="05000000000000000000" pitchFamily="2" charset="2"/>
              <a:buChar char="Ø"/>
            </a:pPr>
            <a:r>
              <a:rPr lang="zh-CN" altLang="en-US" b="0" dirty="0">
                <a:solidFill>
                  <a:schemeClr val="accent3">
                    <a:lumMod val="50000"/>
                  </a:schemeClr>
                </a:solidFill>
                <a:ea typeface="仿宋_GB2312"/>
                <a:cs typeface="Times New Roman" panose="02020603050405020304" pitchFamily="18" charset="0"/>
              </a:rPr>
              <a:t>激活阶段：涉及了物理和化学过程，包括加热组件燃烧、传热、电解质相变、电解质流动、电解质界面演变和结构变化等。</a:t>
            </a:r>
            <a:endParaRPr lang="en-US" altLang="zh-CN" b="0" dirty="0">
              <a:solidFill>
                <a:schemeClr val="accent3">
                  <a:lumMod val="50000"/>
                </a:schemeClr>
              </a:solidFill>
              <a:ea typeface="仿宋_GB2312"/>
              <a:cs typeface="Times New Roman" panose="02020603050405020304" pitchFamily="18" charset="0"/>
            </a:endParaRPr>
          </a:p>
          <a:p>
            <a:pPr marL="342900" indent="-342900">
              <a:lnSpc>
                <a:spcPct val="150000"/>
              </a:lnSpc>
              <a:buFont typeface="Wingdings" panose="05000000000000000000" pitchFamily="2" charset="2"/>
              <a:buChar char="Ø"/>
            </a:pPr>
            <a:r>
              <a:rPr lang="zh-CN" altLang="en-US" b="0" dirty="0">
                <a:solidFill>
                  <a:schemeClr val="accent3">
                    <a:lumMod val="50000"/>
                  </a:schemeClr>
                </a:solidFill>
                <a:ea typeface="仿宋_GB2312"/>
                <a:cs typeface="Times New Roman" panose="02020603050405020304" pitchFamily="18" charset="0"/>
              </a:rPr>
              <a:t>放电阶段：主要涉及电解质界面反应、传质、传热、电解质相变、各类自生热和结构变化等。</a:t>
            </a:r>
          </a:p>
        </p:txBody>
      </p:sp>
      <p:sp>
        <p:nvSpPr>
          <p:cNvPr id="5" name="矩形 4">
            <a:extLst>
              <a:ext uri="{FF2B5EF4-FFF2-40B4-BE49-F238E27FC236}">
                <a16:creationId xmlns:a16="http://schemas.microsoft.com/office/drawing/2014/main" id="{2EB2BF1C-B0B6-413E-83D1-7D215039E642}"/>
              </a:ext>
            </a:extLst>
          </p:cNvPr>
          <p:cNvSpPr/>
          <p:nvPr/>
        </p:nvSpPr>
        <p:spPr>
          <a:xfrm>
            <a:off x="392480" y="3932760"/>
            <a:ext cx="8254284" cy="2346283"/>
          </a:xfrm>
          <a:prstGeom prst="rect">
            <a:avLst/>
          </a:prstGeom>
          <a:solidFill>
            <a:schemeClr val="accent6">
              <a:lumMod val="20000"/>
              <a:lumOff val="80000"/>
            </a:schemeClr>
          </a:solidFill>
          <a:ln>
            <a:solidFill>
              <a:srgbClr val="FF0000"/>
            </a:solidFill>
          </a:ln>
        </p:spPr>
        <p:txBody>
          <a:bodyPr wrap="square">
            <a:spAutoFit/>
          </a:bodyPr>
          <a:lstStyle/>
          <a:p>
            <a:pPr>
              <a:lnSpc>
                <a:spcPct val="150000"/>
              </a:lnSpc>
            </a:pPr>
            <a:r>
              <a:rPr lang="zh-CN" altLang="en-US" b="0" dirty="0">
                <a:solidFill>
                  <a:schemeClr val="accent2">
                    <a:lumMod val="50000"/>
                  </a:schemeClr>
                </a:solidFill>
                <a:ea typeface="仿宋_GB2312"/>
                <a:cs typeface="Times New Roman" panose="02020603050405020304" pitchFamily="18" charset="0"/>
              </a:rPr>
              <a:t>热电池的激活方式主要包括电激活和机械激活。</a:t>
            </a:r>
            <a:endParaRPr lang="en-US" altLang="zh-CN" b="0" dirty="0">
              <a:solidFill>
                <a:schemeClr val="accent2">
                  <a:lumMod val="50000"/>
                </a:schemeClr>
              </a:solidFill>
              <a:ea typeface="仿宋_GB2312"/>
              <a:cs typeface="Times New Roman" panose="02020603050405020304" pitchFamily="18" charset="0"/>
            </a:endParaRPr>
          </a:p>
          <a:p>
            <a:pPr marL="342900" indent="-342900">
              <a:lnSpc>
                <a:spcPct val="150000"/>
              </a:lnSpc>
              <a:buFont typeface="Wingdings" panose="05000000000000000000" pitchFamily="2" charset="2"/>
              <a:buChar char="Ø"/>
            </a:pPr>
            <a:r>
              <a:rPr lang="zh-CN" altLang="en-US" b="0" dirty="0">
                <a:solidFill>
                  <a:schemeClr val="accent2">
                    <a:lumMod val="50000"/>
                  </a:schemeClr>
                </a:solidFill>
                <a:ea typeface="仿宋_GB2312"/>
                <a:cs typeface="Times New Roman" panose="02020603050405020304" pitchFamily="18" charset="0"/>
              </a:rPr>
              <a:t>电激活是通过控制设备施加发火电流后引爆热电池内部的点火头，进而引燃内部的加热组件。</a:t>
            </a:r>
            <a:endParaRPr lang="en-US" altLang="zh-CN" b="0" dirty="0">
              <a:solidFill>
                <a:schemeClr val="accent2">
                  <a:lumMod val="50000"/>
                </a:schemeClr>
              </a:solidFill>
              <a:ea typeface="仿宋_GB2312"/>
              <a:cs typeface="Times New Roman" panose="02020603050405020304" pitchFamily="18" charset="0"/>
            </a:endParaRPr>
          </a:p>
          <a:p>
            <a:pPr marL="342900" indent="-342900">
              <a:lnSpc>
                <a:spcPct val="150000"/>
              </a:lnSpc>
              <a:buFont typeface="Wingdings" panose="05000000000000000000" pitchFamily="2" charset="2"/>
              <a:buChar char="Ø"/>
            </a:pPr>
            <a:r>
              <a:rPr lang="zh-CN" altLang="en-US" b="0" dirty="0">
                <a:solidFill>
                  <a:schemeClr val="accent2">
                    <a:lumMod val="50000"/>
                  </a:schemeClr>
                </a:solidFill>
                <a:ea typeface="仿宋_GB2312"/>
                <a:cs typeface="Times New Roman" panose="02020603050405020304" pitchFamily="18" charset="0"/>
              </a:rPr>
              <a:t>机械激活是通过采用外力撞击火帽进行发火，从而点燃热电池中的加热组件，实现热电池的激活。</a:t>
            </a:r>
          </a:p>
        </p:txBody>
      </p:sp>
    </p:spTree>
    <p:extLst>
      <p:ext uri="{BB962C8B-B14F-4D97-AF65-F5344CB8AC3E}">
        <p14:creationId xmlns:p14="http://schemas.microsoft.com/office/powerpoint/2010/main" val="3478214824"/>
      </p:ext>
    </p:extLst>
  </p:cSld>
  <p:clrMapOvr>
    <a:masterClrMapping/>
  </p:clrMapOvr>
  <p:transition>
    <p:wipe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5"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热电池（熔盐电池）电解质特点</a:t>
            </a:r>
            <a:endParaRPr lang="zh-CN" altLang="en-US" sz="2400" dirty="0">
              <a:solidFill>
                <a:srgbClr val="002060"/>
              </a:solidFill>
            </a:endParaRPr>
          </a:p>
        </p:txBody>
      </p:sp>
      <p:sp>
        <p:nvSpPr>
          <p:cNvPr id="6" name="矩形 5">
            <a:extLst>
              <a:ext uri="{FF2B5EF4-FFF2-40B4-BE49-F238E27FC236}">
                <a16:creationId xmlns:a16="http://schemas.microsoft.com/office/drawing/2014/main" id="{8A7945B6-97BE-4D27-823F-073E01D0F9E2}"/>
              </a:ext>
            </a:extLst>
          </p:cNvPr>
          <p:cNvSpPr/>
          <p:nvPr/>
        </p:nvSpPr>
        <p:spPr>
          <a:xfrm>
            <a:off x="395536" y="1662974"/>
            <a:ext cx="5314274" cy="1884618"/>
          </a:xfrm>
          <a:prstGeom prst="rect">
            <a:avLst/>
          </a:prstGeom>
          <a:solidFill>
            <a:schemeClr val="accent3">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ü"/>
            </a:pPr>
            <a:r>
              <a:rPr lang="zh-CN" altLang="en-US" b="0" dirty="0">
                <a:solidFill>
                  <a:srgbClr val="FF0000"/>
                </a:solidFill>
                <a:ea typeface="仿宋_GB2312"/>
                <a:cs typeface="Times New Roman" panose="02020603050405020304" pitchFamily="18" charset="0"/>
              </a:rPr>
              <a:t> 电解质是热电池的主要组成部分，热电池的电解质具有非流动性，高电导率活性物质利用率高等优点，使得电化学极化和浓差极化都很小。</a:t>
            </a:r>
          </a:p>
        </p:txBody>
      </p:sp>
      <p:pic>
        <p:nvPicPr>
          <p:cNvPr id="2" name="图片 1">
            <a:extLst>
              <a:ext uri="{FF2B5EF4-FFF2-40B4-BE49-F238E27FC236}">
                <a16:creationId xmlns:a16="http://schemas.microsoft.com/office/drawing/2014/main" id="{DAEB44FC-50AD-4AF3-8A5E-8AAEF6B9B47E}"/>
              </a:ext>
            </a:extLst>
          </p:cNvPr>
          <p:cNvPicPr>
            <a:picLocks noChangeAspect="1"/>
          </p:cNvPicPr>
          <p:nvPr/>
        </p:nvPicPr>
        <p:blipFill>
          <a:blip r:embed="rId3"/>
          <a:stretch>
            <a:fillRect/>
          </a:stretch>
        </p:blipFill>
        <p:spPr>
          <a:xfrm>
            <a:off x="395535" y="3947915"/>
            <a:ext cx="7318206" cy="2505421"/>
          </a:xfrm>
          <a:prstGeom prst="rect">
            <a:avLst/>
          </a:prstGeom>
        </p:spPr>
      </p:pic>
      <p:sp>
        <p:nvSpPr>
          <p:cNvPr id="8" name="矩形 7">
            <a:extLst>
              <a:ext uri="{FF2B5EF4-FFF2-40B4-BE49-F238E27FC236}">
                <a16:creationId xmlns:a16="http://schemas.microsoft.com/office/drawing/2014/main" id="{C06DEDA9-8FC0-404D-9C9F-1948328F689C}"/>
              </a:ext>
            </a:extLst>
          </p:cNvPr>
          <p:cNvSpPr/>
          <p:nvPr/>
        </p:nvSpPr>
        <p:spPr>
          <a:xfrm>
            <a:off x="395535" y="3547805"/>
            <a:ext cx="5314275" cy="400110"/>
          </a:xfrm>
          <a:prstGeom prst="rect">
            <a:avLst/>
          </a:prstGeom>
          <a:solidFill>
            <a:schemeClr val="accent4">
              <a:lumMod val="60000"/>
              <a:lumOff val="40000"/>
            </a:schemeClr>
          </a:solidFill>
          <a:ln>
            <a:solidFill>
              <a:srgbClr val="FF0000"/>
            </a:solidFill>
          </a:ln>
        </p:spPr>
        <p:txBody>
          <a:bodyPr wrap="none">
            <a:spAutoFit/>
          </a:bodyPr>
          <a:lstStyle/>
          <a:p>
            <a:r>
              <a:rPr lang="zh-CN" altLang="en-US" dirty="0">
                <a:solidFill>
                  <a:schemeClr val="accent3">
                    <a:lumMod val="50000"/>
                  </a:schemeClr>
                </a:solidFill>
                <a:ea typeface="等线" panose="02010600030101010101" pitchFamily="2" charset="-122"/>
                <a:cs typeface="Times New Roman" panose="02020603050405020304" pitchFamily="18" charset="0"/>
              </a:rPr>
              <a:t>下表是热电池常用的熔融硝酸盐电解质的特性</a:t>
            </a:r>
          </a:p>
        </p:txBody>
      </p:sp>
      <p:pic>
        <p:nvPicPr>
          <p:cNvPr id="11268" name="Picture 4" descr="中科院领衔，全球首款半固态高温熔盐电池问世！专家：廉价材料是低价电池的基础 | 专访 - 知乎">
            <a:extLst>
              <a:ext uri="{FF2B5EF4-FFF2-40B4-BE49-F238E27FC236}">
                <a16:creationId xmlns:a16="http://schemas.microsoft.com/office/drawing/2014/main" id="{4DD6CE41-E417-4C52-A4AE-C50357A6CA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697" y="1662761"/>
            <a:ext cx="2874123" cy="2285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7770509"/>
      </p:ext>
    </p:extLst>
  </p:cSld>
  <p:clrMapOvr>
    <a:masterClrMapping/>
  </p:clrMapOvr>
  <p:transition>
    <p:wipe di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镍镉电池</a:t>
            </a:r>
          </a:p>
        </p:txBody>
      </p:sp>
      <p:sp>
        <p:nvSpPr>
          <p:cNvPr id="10" name="矩形 9">
            <a:extLst>
              <a:ext uri="{FF2B5EF4-FFF2-40B4-BE49-F238E27FC236}">
                <a16:creationId xmlns:a16="http://schemas.microsoft.com/office/drawing/2014/main" id="{0F6CD5B9-26BD-44A5-AA6A-9DDE5641BFE2}"/>
              </a:ext>
            </a:extLst>
          </p:cNvPr>
          <p:cNvSpPr/>
          <p:nvPr/>
        </p:nvSpPr>
        <p:spPr>
          <a:xfrm>
            <a:off x="380794" y="2140526"/>
            <a:ext cx="4176464" cy="3269613"/>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b="0" dirty="0">
                <a:solidFill>
                  <a:srgbClr val="FF0000"/>
                </a:solidFill>
                <a:ea typeface="仿宋_GB2312"/>
                <a:cs typeface="Times New Roman" panose="02020603050405020304" pitchFamily="18" charset="0"/>
              </a:rPr>
              <a:t>     镍镉电池采用金属镉作负极活性物质，氢氧化镍作正极活性物质的碱性蓄电池。通常镉镍电池标称电压为</a:t>
            </a:r>
            <a:r>
              <a:rPr lang="en-US" altLang="zh-CN" b="0" dirty="0">
                <a:solidFill>
                  <a:srgbClr val="FF0000"/>
                </a:solidFill>
                <a:ea typeface="仿宋_GB2312"/>
                <a:cs typeface="Times New Roman" panose="02020603050405020304" pitchFamily="18" charset="0"/>
              </a:rPr>
              <a:t>1.2V</a:t>
            </a:r>
            <a:r>
              <a:rPr lang="zh-CN" altLang="en-US" b="0" dirty="0">
                <a:solidFill>
                  <a:srgbClr val="FF0000"/>
                </a:solidFill>
                <a:ea typeface="仿宋_GB2312"/>
                <a:cs typeface="Times New Roman" panose="02020603050405020304" pitchFamily="18" charset="0"/>
              </a:rPr>
              <a:t>，有圆柱密封式、扣式、方形密封式等多种类型。根据系统需要通过串联的方式构成电池组件，输出系统所需的电压。</a:t>
            </a:r>
          </a:p>
        </p:txBody>
      </p:sp>
      <p:sp>
        <p:nvSpPr>
          <p:cNvPr id="14" name="矩形 13">
            <a:extLst>
              <a:ext uri="{FF2B5EF4-FFF2-40B4-BE49-F238E27FC236}">
                <a16:creationId xmlns:a16="http://schemas.microsoft.com/office/drawing/2014/main" id="{36C4CBFE-CB7B-40E5-9954-6E53BA230112}"/>
              </a:ext>
            </a:extLst>
          </p:cNvPr>
          <p:cNvSpPr/>
          <p:nvPr/>
        </p:nvSpPr>
        <p:spPr>
          <a:xfrm>
            <a:off x="4572000" y="3532791"/>
            <a:ext cx="3722745" cy="1884618"/>
          </a:xfrm>
          <a:prstGeom prst="rect">
            <a:avLst/>
          </a:prstGeom>
          <a:solidFill>
            <a:schemeClr val="accent5">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zh-CN" altLang="en-US" b="0" dirty="0">
                <a:solidFill>
                  <a:srgbClr val="0070C0"/>
                </a:solidFill>
              </a:rPr>
              <a:t>特点： 镉镍电池具有内阻小，充电快，寿命长的优点，是一种理想的回收型飞行器电源。</a:t>
            </a:r>
          </a:p>
        </p:txBody>
      </p:sp>
      <p:pic>
        <p:nvPicPr>
          <p:cNvPr id="5" name="图片 4">
            <a:extLst>
              <a:ext uri="{FF2B5EF4-FFF2-40B4-BE49-F238E27FC236}">
                <a16:creationId xmlns:a16="http://schemas.microsoft.com/office/drawing/2014/main" id="{529F0813-9165-42B2-8AA1-8B9F62A4D1DE}"/>
              </a:ext>
            </a:extLst>
          </p:cNvPr>
          <p:cNvPicPr>
            <a:picLocks noChangeAspect="1"/>
          </p:cNvPicPr>
          <p:nvPr/>
        </p:nvPicPr>
        <p:blipFill>
          <a:blip r:embed="rId3"/>
          <a:stretch>
            <a:fillRect/>
          </a:stretch>
        </p:blipFill>
        <p:spPr>
          <a:xfrm>
            <a:off x="4890543" y="1618583"/>
            <a:ext cx="2376264" cy="1897267"/>
          </a:xfrm>
          <a:prstGeom prst="rect">
            <a:avLst/>
          </a:prstGeom>
        </p:spPr>
      </p:pic>
      <p:pic>
        <p:nvPicPr>
          <p:cNvPr id="7" name="图片 6">
            <a:extLst>
              <a:ext uri="{FF2B5EF4-FFF2-40B4-BE49-F238E27FC236}">
                <a16:creationId xmlns:a16="http://schemas.microsoft.com/office/drawing/2014/main" id="{488DFF5E-B0A0-469D-A79B-61392982C365}"/>
              </a:ext>
            </a:extLst>
          </p:cNvPr>
          <p:cNvPicPr>
            <a:picLocks noChangeAspect="1"/>
          </p:cNvPicPr>
          <p:nvPr/>
        </p:nvPicPr>
        <p:blipFill>
          <a:blip r:embed="rId4"/>
          <a:stretch>
            <a:fillRect/>
          </a:stretch>
        </p:blipFill>
        <p:spPr>
          <a:xfrm>
            <a:off x="380794" y="5434350"/>
            <a:ext cx="7706806" cy="1018986"/>
          </a:xfrm>
          <a:prstGeom prst="rect">
            <a:avLst/>
          </a:prstGeom>
        </p:spPr>
      </p:pic>
    </p:spTree>
    <p:extLst>
      <p:ext uri="{BB962C8B-B14F-4D97-AF65-F5344CB8AC3E}">
        <p14:creationId xmlns:p14="http://schemas.microsoft.com/office/powerpoint/2010/main" val="1174207243"/>
      </p:ext>
    </p:extLst>
  </p:cSld>
  <p:clrMapOvr>
    <a:masterClrMapping/>
  </p:clrMapOvr>
  <p:transition>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60375" y="2636912"/>
            <a:ext cx="8065269" cy="1008868"/>
          </a:xfrm>
        </p:spPr>
        <p:txBody>
          <a:bodyPr/>
          <a:lstStyle/>
          <a:p>
            <a:pPr algn="ctr">
              <a:lnSpc>
                <a:spcPct val="150000"/>
              </a:lnSpc>
              <a:defRPr/>
            </a:pPr>
            <a:r>
              <a:rPr lang="zh-CN" altLang="en-US" sz="3600" dirty="0">
                <a:solidFill>
                  <a:srgbClr val="0000FF"/>
                </a:solidFill>
                <a:latin typeface="黑体" pitchFamily="49" charset="-122"/>
                <a:ea typeface="黑体" pitchFamily="49" charset="-122"/>
              </a:rPr>
              <a:t>第二讲 航天器电源及供配电系统</a:t>
            </a: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电源及供配电系统</a:t>
            </a:r>
            <a:endParaRPr lang="zh-CN" altLang="en-US" dirty="0">
              <a:solidFill>
                <a:schemeClr val="bg1"/>
              </a:solidFill>
            </a:endParaRPr>
          </a:p>
        </p:txBody>
      </p:sp>
      <p:sp>
        <p:nvSpPr>
          <p:cNvPr id="4" name="矩形 3"/>
          <p:cNvSpPr/>
          <p:nvPr/>
        </p:nvSpPr>
        <p:spPr>
          <a:xfrm>
            <a:off x="5348416" y="4691810"/>
            <a:ext cx="3365024" cy="584775"/>
          </a:xfrm>
          <a:prstGeom prst="rect">
            <a:avLst/>
          </a:prstGeom>
        </p:spPr>
        <p:txBody>
          <a:bodyPr wrap="none">
            <a:spAutoFit/>
          </a:bodyPr>
          <a:lstStyle/>
          <a:p>
            <a:r>
              <a:rPr lang="zh-CN" altLang="en-US" sz="3200" dirty="0">
                <a:solidFill>
                  <a:srgbClr val="0000FF"/>
                </a:solidFill>
                <a:latin typeface="Times New Roman" panose="02020603050405020304" pitchFamily="18" charset="0"/>
                <a:ea typeface="仿宋_GB2312"/>
                <a:cs typeface="Times New Roman" panose="02020603050405020304" pitchFamily="18" charset="0"/>
              </a:rPr>
              <a:t>授课学时： </a:t>
            </a:r>
            <a:r>
              <a:rPr lang="en-US" altLang="zh-CN" sz="3200" dirty="0">
                <a:solidFill>
                  <a:srgbClr val="0000FF"/>
                </a:solidFill>
                <a:latin typeface="Times New Roman" panose="02020603050405020304" pitchFamily="18" charset="0"/>
                <a:ea typeface="仿宋_GB2312"/>
                <a:cs typeface="Times New Roman" panose="02020603050405020304" pitchFamily="18" charset="0"/>
              </a:rPr>
              <a:t>2</a:t>
            </a:r>
            <a:r>
              <a:rPr lang="zh-CN" altLang="en-US" sz="3200" dirty="0">
                <a:solidFill>
                  <a:srgbClr val="0000FF"/>
                </a:solidFill>
                <a:latin typeface="Times New Roman" panose="02020603050405020304" pitchFamily="18" charset="0"/>
                <a:ea typeface="仿宋_GB2312"/>
                <a:cs typeface="Times New Roman" panose="02020603050405020304" pitchFamily="18" charset="0"/>
              </a:rPr>
              <a:t>学时</a:t>
            </a:r>
          </a:p>
        </p:txBody>
      </p:sp>
    </p:spTree>
    <p:extLst>
      <p:ext uri="{BB962C8B-B14F-4D97-AF65-F5344CB8AC3E}">
        <p14:creationId xmlns:p14="http://schemas.microsoft.com/office/powerpoint/2010/main" val="3584630699"/>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5"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镍镉电池工作原理</a:t>
            </a:r>
          </a:p>
        </p:txBody>
      </p:sp>
      <p:sp>
        <p:nvSpPr>
          <p:cNvPr id="10" name="矩形 9">
            <a:extLst>
              <a:ext uri="{FF2B5EF4-FFF2-40B4-BE49-F238E27FC236}">
                <a16:creationId xmlns:a16="http://schemas.microsoft.com/office/drawing/2014/main" id="{0F6CD5B9-26BD-44A5-AA6A-9DDE5641BFE2}"/>
              </a:ext>
            </a:extLst>
          </p:cNvPr>
          <p:cNvSpPr/>
          <p:nvPr/>
        </p:nvSpPr>
        <p:spPr>
          <a:xfrm>
            <a:off x="395534" y="1628800"/>
            <a:ext cx="5517982" cy="2807948"/>
          </a:xfrm>
          <a:prstGeom prst="rect">
            <a:avLst/>
          </a:prstGeom>
          <a:solidFill>
            <a:schemeClr val="accent4">
              <a:lumMod val="40000"/>
              <a:lumOff val="60000"/>
            </a:schemeClr>
          </a:solidFill>
          <a:ln>
            <a:solidFill>
              <a:srgbClr val="FF0000"/>
            </a:solidFill>
          </a:ln>
        </p:spPr>
        <p:txBody>
          <a:bodyPr wrap="square">
            <a:spAutoFit/>
          </a:bodyPr>
          <a:lstStyle/>
          <a:p>
            <a:pPr>
              <a:lnSpc>
                <a:spcPct val="150000"/>
              </a:lnSpc>
            </a:pPr>
            <a:r>
              <a:rPr lang="zh-CN" altLang="en-US" b="0" dirty="0">
                <a:solidFill>
                  <a:schemeClr val="accent3">
                    <a:lumMod val="50000"/>
                  </a:schemeClr>
                </a:solidFill>
                <a:ea typeface="仿宋_GB2312"/>
                <a:cs typeface="Times New Roman" panose="02020603050405020304" pitchFamily="18" charset="0"/>
              </a:rPr>
              <a:t>       镍镉电池正极板上的活性物质由氧化镍粉和石墨粉组成，石墨不参加化学反应，其主要作用是增强导电性。负极板上的活性物质由氧化镉粉和氧化铁粉组成，氧化铁粉的作用提高氧化镉粉的扩散性，防止氧化镉粉结块，并增加极板的容量。</a:t>
            </a:r>
          </a:p>
        </p:txBody>
      </p:sp>
      <p:pic>
        <p:nvPicPr>
          <p:cNvPr id="14338" name="Picture 2" descr="镍镉电池结构,镍镉电池充电电路图_大山谷图库">
            <a:extLst>
              <a:ext uri="{FF2B5EF4-FFF2-40B4-BE49-F238E27FC236}">
                <a16:creationId xmlns:a16="http://schemas.microsoft.com/office/drawing/2014/main" id="{B34615FF-623F-497C-BC87-C283BA74C7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5361" y="1772816"/>
            <a:ext cx="2618924" cy="223224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低温锂离子电池技术取得重大突破– 高工锂电新闻">
            <a:extLst>
              <a:ext uri="{FF2B5EF4-FFF2-40B4-BE49-F238E27FC236}">
                <a16:creationId xmlns:a16="http://schemas.microsoft.com/office/drawing/2014/main" id="{E5FC4CFF-E060-44CD-A1E6-76E6B8EEE6B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395533" y="4436748"/>
            <a:ext cx="3710769" cy="208859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军用电池--贵州航天电源科技有限公司">
            <a:extLst>
              <a:ext uri="{FF2B5EF4-FFF2-40B4-BE49-F238E27FC236}">
                <a16:creationId xmlns:a16="http://schemas.microsoft.com/office/drawing/2014/main" id="{325D9074-0EF2-4FF8-B883-0599052A4D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1075" y="4521238"/>
            <a:ext cx="1804286" cy="186009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不同纯电池类产品出口比较常见的检测标准与要求是什么？">
            <a:extLst>
              <a:ext uri="{FF2B5EF4-FFF2-40B4-BE49-F238E27FC236}">
                <a16:creationId xmlns:a16="http://schemas.microsoft.com/office/drawing/2014/main" id="{A2829BC3-A993-4CE0-BFF5-DCEA023CC0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35820" y="4436748"/>
            <a:ext cx="2596620" cy="1731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534502"/>
      </p:ext>
    </p:extLst>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蓄电池联合电源</a:t>
            </a:r>
            <a:endParaRPr lang="zh-CN" altLang="en-US" sz="2400" dirty="0">
              <a:solidFill>
                <a:srgbClr val="002060"/>
              </a:solidFill>
            </a:endParaRPr>
          </a:p>
        </p:txBody>
      </p:sp>
      <p:sp>
        <p:nvSpPr>
          <p:cNvPr id="10" name="矩形 9">
            <a:extLst>
              <a:ext uri="{FF2B5EF4-FFF2-40B4-BE49-F238E27FC236}">
                <a16:creationId xmlns:a16="http://schemas.microsoft.com/office/drawing/2014/main" id="{0F6CD5B9-26BD-44A5-AA6A-9DDE5641BFE2}"/>
              </a:ext>
            </a:extLst>
          </p:cNvPr>
          <p:cNvSpPr/>
          <p:nvPr/>
        </p:nvSpPr>
        <p:spPr>
          <a:xfrm>
            <a:off x="395536" y="1881044"/>
            <a:ext cx="4824536" cy="3269613"/>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b="0" dirty="0">
                <a:solidFill>
                  <a:srgbClr val="FF0000"/>
                </a:solidFill>
                <a:ea typeface="仿宋_GB2312"/>
                <a:cs typeface="Times New Roman" panose="02020603050405020304" pitchFamily="18" charset="0"/>
              </a:rPr>
              <a:t>      太阳电池阵</a:t>
            </a:r>
            <a:r>
              <a:rPr lang="en-US" altLang="zh-CN" b="0" dirty="0">
                <a:solidFill>
                  <a:srgbClr val="FF0000"/>
                </a:solidFill>
                <a:ea typeface="仿宋_GB2312"/>
                <a:cs typeface="Times New Roman" panose="02020603050405020304" pitchFamily="18" charset="0"/>
              </a:rPr>
              <a:t>/</a:t>
            </a:r>
            <a:r>
              <a:rPr lang="zh-CN" altLang="en-US" b="0" dirty="0">
                <a:solidFill>
                  <a:srgbClr val="FF0000"/>
                </a:solidFill>
                <a:ea typeface="仿宋_GB2312"/>
                <a:cs typeface="Times New Roman" panose="02020603050405020304" pitchFamily="18" charset="0"/>
              </a:rPr>
              <a:t>蓄电池联合电源是由太阳电池阵作为发电装置，用蓄电池组作为储能装置。航天器在轨飞行期间，当航天器处于光照时，太阳电池阵发电，此时太阳电池阵除向航天器各个分系统供电外，还给蓄电池组充电。当航天器处于地影时，蓄电池组向航天器各个分系统供电。</a:t>
            </a:r>
            <a:endParaRPr lang="zh-CN" altLang="en-US" b="0" dirty="0">
              <a:solidFill>
                <a:srgbClr val="FF0000"/>
              </a:solidFill>
              <a:ea typeface="仿宋_GB2312"/>
            </a:endParaRPr>
          </a:p>
        </p:txBody>
      </p:sp>
      <p:pic>
        <p:nvPicPr>
          <p:cNvPr id="5122" name="Picture 2" descr="https://www.solarbe.com/file/upload/202106/21/08360386209032.jpg">
            <a:extLst>
              <a:ext uri="{FF2B5EF4-FFF2-40B4-BE49-F238E27FC236}">
                <a16:creationId xmlns:a16="http://schemas.microsoft.com/office/drawing/2014/main" id="{374437B0-1C7B-4896-BE72-EBA14AD856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072" y="1881044"/>
            <a:ext cx="2952328" cy="176171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www.solarbe.com/file/upload/202106/21/08360337209032.jpg">
            <a:extLst>
              <a:ext uri="{FF2B5EF4-FFF2-40B4-BE49-F238E27FC236}">
                <a16:creationId xmlns:a16="http://schemas.microsoft.com/office/drawing/2014/main" id="{D67D7AC2-5E89-4437-8EED-FCB040F4BA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0072" y="3642757"/>
            <a:ext cx="2952328" cy="16189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244167"/>
      </p:ext>
    </p:extLst>
  </p:cSld>
  <p:clrMapOvr>
    <a:masterClrMapping/>
  </p:clrMapOvr>
  <p:transition>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蓄电池联合电源组成</a:t>
            </a:r>
            <a:endParaRPr lang="zh-CN" altLang="en-US" sz="2400" dirty="0">
              <a:solidFill>
                <a:srgbClr val="002060"/>
              </a:solidFill>
            </a:endParaRPr>
          </a:p>
        </p:txBody>
      </p:sp>
      <p:sp>
        <p:nvSpPr>
          <p:cNvPr id="7" name="矩形 6">
            <a:extLst>
              <a:ext uri="{FF2B5EF4-FFF2-40B4-BE49-F238E27FC236}">
                <a16:creationId xmlns:a16="http://schemas.microsoft.com/office/drawing/2014/main" id="{96A875CF-7281-4E7C-A994-8FC85542DB39}"/>
              </a:ext>
            </a:extLst>
          </p:cNvPr>
          <p:cNvSpPr/>
          <p:nvPr/>
        </p:nvSpPr>
        <p:spPr>
          <a:xfrm>
            <a:off x="395536" y="1586477"/>
            <a:ext cx="8254285" cy="1289905"/>
          </a:xfrm>
          <a:prstGeom prst="rect">
            <a:avLst/>
          </a:prstGeom>
          <a:solidFill>
            <a:schemeClr val="accent5">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0070C0"/>
                </a:solidFill>
              </a:rPr>
              <a:t>电源系统的太阳能电池阵一般采用硅光电池或砷化镓太阳电池组成，而蓄电池组则采用镍镉、镍氢或锂离子蓄电池构成。除此之外还必须配置由电源控制装置，蓄电池充放电控制装置。</a:t>
            </a:r>
          </a:p>
        </p:txBody>
      </p:sp>
      <p:pic>
        <p:nvPicPr>
          <p:cNvPr id="2" name="图片 1">
            <a:extLst>
              <a:ext uri="{FF2B5EF4-FFF2-40B4-BE49-F238E27FC236}">
                <a16:creationId xmlns:a16="http://schemas.microsoft.com/office/drawing/2014/main" id="{1330FEA8-5179-4862-9231-22FCB82094A4}"/>
              </a:ext>
            </a:extLst>
          </p:cNvPr>
          <p:cNvPicPr>
            <a:picLocks noChangeAspect="1"/>
          </p:cNvPicPr>
          <p:nvPr/>
        </p:nvPicPr>
        <p:blipFill>
          <a:blip r:embed="rId3"/>
          <a:stretch>
            <a:fillRect/>
          </a:stretch>
        </p:blipFill>
        <p:spPr>
          <a:xfrm>
            <a:off x="373984" y="2996952"/>
            <a:ext cx="4680520" cy="2387284"/>
          </a:xfrm>
          <a:prstGeom prst="rect">
            <a:avLst/>
          </a:prstGeom>
        </p:spPr>
      </p:pic>
      <p:sp>
        <p:nvSpPr>
          <p:cNvPr id="9" name="矩形 8">
            <a:extLst>
              <a:ext uri="{FF2B5EF4-FFF2-40B4-BE49-F238E27FC236}">
                <a16:creationId xmlns:a16="http://schemas.microsoft.com/office/drawing/2014/main" id="{BFBA9C9C-1AE3-4162-B2F3-3611D3C2F34C}"/>
              </a:ext>
            </a:extLst>
          </p:cNvPr>
          <p:cNvSpPr/>
          <p:nvPr/>
        </p:nvSpPr>
        <p:spPr>
          <a:xfrm>
            <a:off x="5036773" y="4585580"/>
            <a:ext cx="3611979" cy="1838452"/>
          </a:xfrm>
          <a:prstGeom prst="rect">
            <a:avLst/>
          </a:prstGeom>
          <a:solidFill>
            <a:schemeClr val="accent4">
              <a:lumMod val="40000"/>
              <a:lumOff val="60000"/>
            </a:schemeClr>
          </a:solidFill>
          <a:ln>
            <a:solidFill>
              <a:srgbClr val="FF0000"/>
            </a:solidFill>
          </a:ln>
        </p:spPr>
        <p:txBody>
          <a:bodyPr wrap="square">
            <a:spAutoFit/>
          </a:bodyPr>
          <a:lstStyle/>
          <a:p>
            <a:pPr>
              <a:lnSpc>
                <a:spcPct val="150000"/>
              </a:lnSpc>
            </a:pPr>
            <a:r>
              <a:rPr lang="zh-CN" altLang="en-US" sz="1800" b="0" dirty="0">
                <a:solidFill>
                  <a:schemeClr val="accent3">
                    <a:lumMod val="50000"/>
                  </a:schemeClr>
                </a:solidFill>
                <a:ea typeface="仿宋_GB2312"/>
                <a:cs typeface="Times New Roman" panose="02020603050405020304" pitchFamily="18" charset="0"/>
              </a:rPr>
              <a:t>从功率传输方式可分为直接能量传递和母线串联调节方式</a:t>
            </a:r>
            <a:r>
              <a:rPr lang="zh-CN" altLang="en-US" b="0" dirty="0">
                <a:solidFill>
                  <a:schemeClr val="accent3">
                    <a:lumMod val="50000"/>
                  </a:schemeClr>
                </a:solidFill>
                <a:ea typeface="仿宋_GB2312"/>
                <a:cs typeface="Times New Roman" panose="02020603050405020304" pitchFamily="18" charset="0"/>
              </a:rPr>
              <a:t>。大多数航天器都采用直接能量传递方式。</a:t>
            </a:r>
          </a:p>
        </p:txBody>
      </p:sp>
      <p:sp>
        <p:nvSpPr>
          <p:cNvPr id="11" name="矩形 10">
            <a:extLst>
              <a:ext uri="{FF2B5EF4-FFF2-40B4-BE49-F238E27FC236}">
                <a16:creationId xmlns:a16="http://schemas.microsoft.com/office/drawing/2014/main" id="{6F570501-2E58-42D7-8A10-58305823C3A8}"/>
              </a:ext>
            </a:extLst>
          </p:cNvPr>
          <p:cNvSpPr/>
          <p:nvPr/>
        </p:nvSpPr>
        <p:spPr>
          <a:xfrm>
            <a:off x="5037842" y="2876382"/>
            <a:ext cx="3611979" cy="1705403"/>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sz="1800" b="0" dirty="0">
                <a:solidFill>
                  <a:srgbClr val="FF0000"/>
                </a:solidFill>
                <a:ea typeface="仿宋_GB2312"/>
                <a:cs typeface="Times New Roman" panose="02020603050405020304" pitchFamily="18" charset="0"/>
              </a:rPr>
              <a:t>根据母线电压调节方式，可分为光照期和阴影都不调节的开放式母线、都调节的全调节母线和只调节光照期的部分调节母线三种。</a:t>
            </a:r>
            <a:endParaRPr lang="zh-CN" altLang="en-US" sz="1800" b="0" dirty="0">
              <a:solidFill>
                <a:srgbClr val="FF0000"/>
              </a:solidFill>
              <a:ea typeface="仿宋_GB2312"/>
            </a:endParaRPr>
          </a:p>
        </p:txBody>
      </p:sp>
    </p:spTree>
    <p:extLst>
      <p:ext uri="{BB962C8B-B14F-4D97-AF65-F5344CB8AC3E}">
        <p14:creationId xmlns:p14="http://schemas.microsoft.com/office/powerpoint/2010/main" val="322676482"/>
      </p:ext>
    </p:extLst>
  </p:cSld>
  <p:clrMapOvr>
    <a:masterClrMapping/>
  </p:clrMapOvr>
  <p:transition>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a:t>
            </a:r>
            <a:endParaRPr lang="zh-CN" altLang="en-US" sz="2400" dirty="0">
              <a:solidFill>
                <a:srgbClr val="002060"/>
              </a:solidFill>
            </a:endParaRPr>
          </a:p>
        </p:txBody>
      </p:sp>
      <p:sp>
        <p:nvSpPr>
          <p:cNvPr id="7" name="矩形 6">
            <a:extLst>
              <a:ext uri="{FF2B5EF4-FFF2-40B4-BE49-F238E27FC236}">
                <a16:creationId xmlns:a16="http://schemas.microsoft.com/office/drawing/2014/main" id="{96A875CF-7281-4E7C-A994-8FC85542DB39}"/>
              </a:ext>
            </a:extLst>
          </p:cNvPr>
          <p:cNvSpPr/>
          <p:nvPr/>
        </p:nvSpPr>
        <p:spPr>
          <a:xfrm>
            <a:off x="395536" y="1586477"/>
            <a:ext cx="4896543" cy="1289905"/>
          </a:xfrm>
          <a:prstGeom prst="rect">
            <a:avLst/>
          </a:prstGeom>
          <a:solidFill>
            <a:schemeClr val="accent5">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0070C0"/>
                </a:solidFill>
              </a:rPr>
              <a:t>太阳能电池是通过光伏效应把太阳能转换为电能的半导体器件，因此也称光伏电池，一般以硅光电池和砷化镓电池为主。</a:t>
            </a:r>
          </a:p>
        </p:txBody>
      </p:sp>
      <p:sp>
        <p:nvSpPr>
          <p:cNvPr id="9" name="矩形 8">
            <a:extLst>
              <a:ext uri="{FF2B5EF4-FFF2-40B4-BE49-F238E27FC236}">
                <a16:creationId xmlns:a16="http://schemas.microsoft.com/office/drawing/2014/main" id="{BFBA9C9C-1AE3-4162-B2F3-3611D3C2F34C}"/>
              </a:ext>
            </a:extLst>
          </p:cNvPr>
          <p:cNvSpPr/>
          <p:nvPr/>
        </p:nvSpPr>
        <p:spPr>
          <a:xfrm>
            <a:off x="395536" y="2897521"/>
            <a:ext cx="3644705" cy="2962734"/>
          </a:xfrm>
          <a:prstGeom prst="rect">
            <a:avLst/>
          </a:prstGeom>
          <a:solidFill>
            <a:schemeClr val="accent4">
              <a:lumMod val="40000"/>
              <a:lumOff val="60000"/>
            </a:schemeClr>
          </a:solidFill>
          <a:ln>
            <a:solidFill>
              <a:srgbClr val="FF0000"/>
            </a:solidFill>
          </a:ln>
        </p:spPr>
        <p:txBody>
          <a:bodyPr wrap="square">
            <a:spAutoFit/>
          </a:bodyPr>
          <a:lstStyle/>
          <a:p>
            <a:pPr>
              <a:lnSpc>
                <a:spcPct val="150000"/>
              </a:lnSpc>
            </a:pPr>
            <a:r>
              <a:rPr lang="zh-CN" altLang="en-US" sz="1400" b="0" dirty="0">
                <a:solidFill>
                  <a:schemeClr val="accent3">
                    <a:lumMod val="50000"/>
                  </a:schemeClr>
                </a:solidFill>
                <a:ea typeface="仿宋_GB2312"/>
                <a:cs typeface="Times New Roman" panose="02020603050405020304" pitchFamily="18" charset="0"/>
              </a:rPr>
              <a:t>硅光电池的基体材料为硅单晶。基体材料的导电类型有两种，一种是掺杂三价棚元素的</a:t>
            </a:r>
            <a:r>
              <a:rPr lang="en-US" altLang="zh-CN" sz="1400" b="0" dirty="0">
                <a:solidFill>
                  <a:schemeClr val="accent3">
                    <a:lumMod val="50000"/>
                  </a:schemeClr>
                </a:solidFill>
                <a:ea typeface="仿宋_GB2312"/>
                <a:cs typeface="Times New Roman" panose="02020603050405020304" pitchFamily="18" charset="0"/>
              </a:rPr>
              <a:t>P</a:t>
            </a:r>
            <a:r>
              <a:rPr lang="zh-CN" altLang="en-US" sz="1400" b="0" dirty="0">
                <a:solidFill>
                  <a:schemeClr val="accent3">
                    <a:lumMod val="50000"/>
                  </a:schemeClr>
                </a:solidFill>
                <a:ea typeface="仿宋_GB2312"/>
                <a:cs typeface="Times New Roman" panose="02020603050405020304" pitchFamily="18" charset="0"/>
              </a:rPr>
              <a:t>型材料，另一种是掺 杂五价磷元素的 </a:t>
            </a:r>
            <a:r>
              <a:rPr lang="en-US" altLang="zh-CN" sz="1400" b="0" dirty="0">
                <a:solidFill>
                  <a:schemeClr val="accent3">
                    <a:lumMod val="50000"/>
                  </a:schemeClr>
                </a:solidFill>
                <a:ea typeface="仿宋_GB2312"/>
                <a:cs typeface="Times New Roman" panose="02020603050405020304" pitchFamily="18" charset="0"/>
              </a:rPr>
              <a:t>N </a:t>
            </a:r>
            <a:r>
              <a:rPr lang="zh-CN" altLang="en-US" sz="1400" b="0" dirty="0">
                <a:solidFill>
                  <a:schemeClr val="accent3">
                    <a:lumMod val="50000"/>
                  </a:schemeClr>
                </a:solidFill>
                <a:ea typeface="仿宋_GB2312"/>
                <a:cs typeface="Times New Roman" panose="02020603050405020304" pitchFamily="18" charset="0"/>
              </a:rPr>
              <a:t>型材料。由于前一种材料抗辐照性能好 ，所以空间用的硅光电池都用它。然后，在</a:t>
            </a:r>
            <a:r>
              <a:rPr lang="en-US" altLang="zh-CN" sz="1400" b="0" dirty="0">
                <a:solidFill>
                  <a:schemeClr val="accent3">
                    <a:lumMod val="50000"/>
                  </a:schemeClr>
                </a:solidFill>
                <a:ea typeface="仿宋_GB2312"/>
                <a:cs typeface="Times New Roman" panose="02020603050405020304" pitchFamily="18" charset="0"/>
              </a:rPr>
              <a:t>P</a:t>
            </a:r>
            <a:r>
              <a:rPr lang="zh-CN" altLang="en-US" sz="1400" b="0" dirty="0">
                <a:solidFill>
                  <a:schemeClr val="accent3">
                    <a:lumMod val="50000"/>
                  </a:schemeClr>
                </a:solidFill>
                <a:ea typeface="仿宋_GB2312"/>
                <a:cs typeface="Times New Roman" panose="02020603050405020304" pitchFamily="18" charset="0"/>
              </a:rPr>
              <a:t>型基体材料上再采用掺人</a:t>
            </a:r>
            <a:r>
              <a:rPr lang="en-US" altLang="zh-CN" sz="1400" b="0" dirty="0">
                <a:solidFill>
                  <a:schemeClr val="accent3">
                    <a:lumMod val="50000"/>
                  </a:schemeClr>
                </a:solidFill>
                <a:ea typeface="仿宋_GB2312"/>
                <a:cs typeface="Times New Roman" panose="02020603050405020304" pitchFamily="18" charset="0"/>
              </a:rPr>
              <a:t>N </a:t>
            </a:r>
            <a:r>
              <a:rPr lang="zh-CN" altLang="en-US" sz="1400" b="0" dirty="0">
                <a:solidFill>
                  <a:schemeClr val="accent3">
                    <a:lumMod val="50000"/>
                  </a:schemeClr>
                </a:solidFill>
                <a:ea typeface="仿宋_GB2312"/>
                <a:cs typeface="Times New Roman" panose="02020603050405020304" pitchFamily="18" charset="0"/>
              </a:rPr>
              <a:t>型材料（即在 </a:t>
            </a:r>
            <a:r>
              <a:rPr lang="en-US" altLang="zh-CN" sz="1400" b="0" dirty="0">
                <a:solidFill>
                  <a:schemeClr val="accent3">
                    <a:lumMod val="50000"/>
                  </a:schemeClr>
                </a:solidFill>
                <a:ea typeface="仿宋_GB2312"/>
                <a:cs typeface="Times New Roman" panose="02020603050405020304" pitchFamily="18" charset="0"/>
              </a:rPr>
              <a:t>P </a:t>
            </a:r>
            <a:r>
              <a:rPr lang="zh-CN" altLang="en-US" sz="1400" b="0" dirty="0">
                <a:solidFill>
                  <a:schemeClr val="accent3">
                    <a:lumMod val="50000"/>
                  </a:schemeClr>
                </a:solidFill>
                <a:ea typeface="仿宋_GB2312"/>
                <a:cs typeface="Times New Roman" panose="02020603050405020304" pitchFamily="18" charset="0"/>
              </a:rPr>
              <a:t>型基体材 料上用扩散磷元素方法） ，就制备成 </a:t>
            </a:r>
            <a:r>
              <a:rPr lang="en-US" altLang="zh-CN" sz="1400" b="0" dirty="0">
                <a:solidFill>
                  <a:schemeClr val="accent3">
                    <a:lumMod val="50000"/>
                  </a:schemeClr>
                </a:solidFill>
                <a:ea typeface="仿宋_GB2312"/>
                <a:cs typeface="Times New Roman" panose="02020603050405020304" pitchFamily="18" charset="0"/>
              </a:rPr>
              <a:t>P - N </a:t>
            </a:r>
            <a:r>
              <a:rPr lang="zh-CN" altLang="en-US" sz="1400" b="0" dirty="0">
                <a:solidFill>
                  <a:schemeClr val="accent3">
                    <a:lumMod val="50000"/>
                  </a:schemeClr>
                </a:solidFill>
                <a:ea typeface="仿宋_GB2312"/>
                <a:cs typeface="Times New Roman" panose="02020603050405020304" pitchFamily="18" charset="0"/>
              </a:rPr>
              <a:t>结（即</a:t>
            </a:r>
            <a:r>
              <a:rPr lang="en-US" altLang="zh-CN" sz="1400" b="0" dirty="0">
                <a:solidFill>
                  <a:schemeClr val="accent3">
                    <a:lumMod val="50000"/>
                  </a:schemeClr>
                </a:solidFill>
                <a:ea typeface="仿宋_GB2312"/>
                <a:cs typeface="Times New Roman" panose="02020603050405020304" pitchFamily="18" charset="0"/>
              </a:rPr>
              <a:t>N+ /P </a:t>
            </a:r>
            <a:r>
              <a:rPr lang="zh-CN" altLang="en-US" sz="1400" b="0" dirty="0">
                <a:solidFill>
                  <a:schemeClr val="accent3">
                    <a:lumMod val="50000"/>
                  </a:schemeClr>
                </a:solidFill>
                <a:ea typeface="仿宋_GB2312"/>
                <a:cs typeface="Times New Roman" panose="02020603050405020304" pitchFamily="18" charset="0"/>
              </a:rPr>
              <a:t>结构） ，形成一个势垒 区，这是硅光电池的核心。</a:t>
            </a:r>
          </a:p>
        </p:txBody>
      </p:sp>
      <p:sp>
        <p:nvSpPr>
          <p:cNvPr id="11" name="矩形 10">
            <a:extLst>
              <a:ext uri="{FF2B5EF4-FFF2-40B4-BE49-F238E27FC236}">
                <a16:creationId xmlns:a16="http://schemas.microsoft.com/office/drawing/2014/main" id="{6F570501-2E58-42D7-8A10-58305823C3A8}"/>
              </a:ext>
            </a:extLst>
          </p:cNvPr>
          <p:cNvSpPr/>
          <p:nvPr/>
        </p:nvSpPr>
        <p:spPr>
          <a:xfrm>
            <a:off x="4040241" y="4329780"/>
            <a:ext cx="4708223" cy="1526187"/>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sz="1600" b="0" dirty="0">
                <a:solidFill>
                  <a:srgbClr val="FF0000"/>
                </a:solidFill>
                <a:ea typeface="仿宋_GB2312"/>
                <a:cs typeface="Times New Roman" panose="02020603050405020304" pitchFamily="18" charset="0"/>
              </a:rPr>
              <a:t>作为工程实用的太阳电池组件，需要在裸体电池上覆盖抗辐照的玻璃盖片。玻璃盖片的主要作用是减少空间辐照环境的影响；同时，提高电池的热辐射能力，降低电池温度，从而提高电池的效率。</a:t>
            </a:r>
          </a:p>
        </p:txBody>
      </p:sp>
      <p:pic>
        <p:nvPicPr>
          <p:cNvPr id="5" name="图片 4">
            <a:extLst>
              <a:ext uri="{FF2B5EF4-FFF2-40B4-BE49-F238E27FC236}">
                <a16:creationId xmlns:a16="http://schemas.microsoft.com/office/drawing/2014/main" id="{B72A901B-D863-415A-91DE-1EB9338970E1}"/>
              </a:ext>
            </a:extLst>
          </p:cNvPr>
          <p:cNvPicPr>
            <a:picLocks noChangeAspect="1"/>
          </p:cNvPicPr>
          <p:nvPr/>
        </p:nvPicPr>
        <p:blipFill>
          <a:blip r:embed="rId3"/>
          <a:stretch>
            <a:fillRect/>
          </a:stretch>
        </p:blipFill>
        <p:spPr>
          <a:xfrm>
            <a:off x="5364088" y="1628800"/>
            <a:ext cx="3284664" cy="2547908"/>
          </a:xfrm>
          <a:prstGeom prst="rect">
            <a:avLst/>
          </a:prstGeom>
        </p:spPr>
      </p:pic>
    </p:spTree>
    <p:extLst>
      <p:ext uri="{BB962C8B-B14F-4D97-AF65-F5344CB8AC3E}">
        <p14:creationId xmlns:p14="http://schemas.microsoft.com/office/powerpoint/2010/main" val="3384593954"/>
      </p:ext>
    </p:extLst>
  </p:cSld>
  <p:clrMapOvr>
    <a:masterClrMapping/>
  </p:clrMapOvr>
  <p:transition>
    <p:wipe di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太阳电池基本特性</a:t>
            </a:r>
            <a:endParaRPr lang="zh-CN" altLang="en-US" sz="2400" dirty="0">
              <a:solidFill>
                <a:srgbClr val="002060"/>
              </a:solidFill>
            </a:endParaRPr>
          </a:p>
        </p:txBody>
      </p:sp>
      <p:sp>
        <p:nvSpPr>
          <p:cNvPr id="7" name="矩形 6">
            <a:extLst>
              <a:ext uri="{FF2B5EF4-FFF2-40B4-BE49-F238E27FC236}">
                <a16:creationId xmlns:a16="http://schemas.microsoft.com/office/drawing/2014/main" id="{96A875CF-7281-4E7C-A994-8FC85542DB39}"/>
              </a:ext>
            </a:extLst>
          </p:cNvPr>
          <p:cNvSpPr/>
          <p:nvPr/>
        </p:nvSpPr>
        <p:spPr>
          <a:xfrm>
            <a:off x="395536" y="1586477"/>
            <a:ext cx="5472608" cy="787523"/>
          </a:xfrm>
          <a:prstGeom prst="rect">
            <a:avLst/>
          </a:prstGeom>
          <a:solidFill>
            <a:schemeClr val="accent5">
              <a:lumMod val="20000"/>
              <a:lumOff val="80000"/>
            </a:schemeClr>
          </a:solidFill>
          <a:ln>
            <a:solidFill>
              <a:srgbClr val="FF0000"/>
            </a:solidFill>
          </a:ln>
        </p:spPr>
        <p:txBody>
          <a:bodyPr wrap="square">
            <a:spAutoFit/>
          </a:bodyPr>
          <a:lstStyle/>
          <a:p>
            <a:pPr marL="285750" indent="-285750">
              <a:lnSpc>
                <a:spcPct val="150000"/>
              </a:lnSpc>
              <a:buFont typeface="Wingdings" panose="05000000000000000000" pitchFamily="2" charset="2"/>
              <a:buChar char="Ø"/>
            </a:pPr>
            <a:r>
              <a:rPr lang="zh-CN" altLang="en-US" sz="1600" b="0" dirty="0">
                <a:solidFill>
                  <a:srgbClr val="0070C0"/>
                </a:solidFill>
              </a:rPr>
              <a:t>伏安特性：短路电流、开路电压、转换效率和填充因子是评价和判断光照时电池性能好坏的 </a:t>
            </a:r>
            <a:r>
              <a:rPr lang="en-US" altLang="zh-CN" sz="1600" b="0" dirty="0">
                <a:solidFill>
                  <a:srgbClr val="0070C0"/>
                </a:solidFill>
              </a:rPr>
              <a:t>4 </a:t>
            </a:r>
            <a:r>
              <a:rPr lang="zh-CN" altLang="en-US" sz="1600" b="0" dirty="0">
                <a:solidFill>
                  <a:srgbClr val="0070C0"/>
                </a:solidFill>
              </a:rPr>
              <a:t>个主要参数。</a:t>
            </a:r>
          </a:p>
        </p:txBody>
      </p:sp>
      <p:pic>
        <p:nvPicPr>
          <p:cNvPr id="8" name="图片 7">
            <a:extLst>
              <a:ext uri="{FF2B5EF4-FFF2-40B4-BE49-F238E27FC236}">
                <a16:creationId xmlns:a16="http://schemas.microsoft.com/office/drawing/2014/main" id="{908644EE-EEDC-4F21-9815-BC744998B29D}"/>
              </a:ext>
            </a:extLst>
          </p:cNvPr>
          <p:cNvPicPr>
            <a:picLocks noChangeAspect="1"/>
          </p:cNvPicPr>
          <p:nvPr/>
        </p:nvPicPr>
        <p:blipFill>
          <a:blip r:embed="rId3"/>
          <a:stretch>
            <a:fillRect/>
          </a:stretch>
        </p:blipFill>
        <p:spPr>
          <a:xfrm>
            <a:off x="6083696" y="1586477"/>
            <a:ext cx="2566125" cy="2084272"/>
          </a:xfrm>
          <a:prstGeom prst="rect">
            <a:avLst/>
          </a:prstGeom>
        </p:spPr>
      </p:pic>
      <p:sp>
        <p:nvSpPr>
          <p:cNvPr id="13" name="矩形 12">
            <a:extLst>
              <a:ext uri="{FF2B5EF4-FFF2-40B4-BE49-F238E27FC236}">
                <a16:creationId xmlns:a16="http://schemas.microsoft.com/office/drawing/2014/main" id="{3638A3CC-FCAA-4050-9ECB-731C5976FE89}"/>
              </a:ext>
            </a:extLst>
          </p:cNvPr>
          <p:cNvSpPr/>
          <p:nvPr/>
        </p:nvSpPr>
        <p:spPr>
          <a:xfrm>
            <a:off x="378339" y="2374000"/>
            <a:ext cx="5472608" cy="1156855"/>
          </a:xfrm>
          <a:prstGeom prst="rect">
            <a:avLst/>
          </a:prstGeom>
          <a:solidFill>
            <a:schemeClr val="accent3">
              <a:lumMod val="20000"/>
              <a:lumOff val="80000"/>
            </a:schemeClr>
          </a:solidFill>
          <a:ln>
            <a:solidFill>
              <a:srgbClr val="FF0000"/>
            </a:solidFill>
          </a:ln>
        </p:spPr>
        <p:txBody>
          <a:bodyPr wrap="square">
            <a:spAutoFit/>
          </a:bodyPr>
          <a:lstStyle/>
          <a:p>
            <a:pPr marL="285750" indent="-285750">
              <a:lnSpc>
                <a:spcPct val="150000"/>
              </a:lnSpc>
              <a:buFont typeface="Wingdings" panose="05000000000000000000" pitchFamily="2" charset="2"/>
              <a:buChar char="Ø"/>
            </a:pPr>
            <a:r>
              <a:rPr lang="zh-CN" altLang="en-US" sz="1600" b="0" dirty="0">
                <a:solidFill>
                  <a:srgbClr val="FF0000"/>
                </a:solidFill>
                <a:ea typeface="仿宋_GB2312"/>
                <a:cs typeface="Times New Roman" panose="02020603050405020304" pitchFamily="18" charset="0"/>
              </a:rPr>
              <a:t>温度特性：太阳电池温度特性是指它对温度的变化敏感程度。温度对太阳电池性能的影响表现在电池伏安特  性曲线产生的变化。</a:t>
            </a:r>
          </a:p>
        </p:txBody>
      </p:sp>
      <p:pic>
        <p:nvPicPr>
          <p:cNvPr id="12" name="图片 11">
            <a:extLst>
              <a:ext uri="{FF2B5EF4-FFF2-40B4-BE49-F238E27FC236}">
                <a16:creationId xmlns:a16="http://schemas.microsoft.com/office/drawing/2014/main" id="{0C4D8048-E6E9-4BEF-AFB9-BFF310033C4A}"/>
              </a:ext>
            </a:extLst>
          </p:cNvPr>
          <p:cNvPicPr>
            <a:picLocks noChangeAspect="1"/>
          </p:cNvPicPr>
          <p:nvPr/>
        </p:nvPicPr>
        <p:blipFill>
          <a:blip r:embed="rId4"/>
          <a:stretch>
            <a:fillRect/>
          </a:stretch>
        </p:blipFill>
        <p:spPr>
          <a:xfrm>
            <a:off x="5850947" y="3861048"/>
            <a:ext cx="2798874" cy="2084272"/>
          </a:xfrm>
          <a:prstGeom prst="rect">
            <a:avLst/>
          </a:prstGeom>
        </p:spPr>
      </p:pic>
      <p:pic>
        <p:nvPicPr>
          <p:cNvPr id="6146" name="Picture 2" descr="南京英田光学工程股份有限公司">
            <a:extLst>
              <a:ext uri="{FF2B5EF4-FFF2-40B4-BE49-F238E27FC236}">
                <a16:creationId xmlns:a16="http://schemas.microsoft.com/office/drawing/2014/main" id="{AB7C93AA-FCEC-4E24-8F02-CDD8B3D3AE5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8339" y="3889812"/>
            <a:ext cx="3108556" cy="184289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天问一号”搭载的火星车采用太阳能电池，为什么不用核电池？__财经头条">
            <a:extLst>
              <a:ext uri="{FF2B5EF4-FFF2-40B4-BE49-F238E27FC236}">
                <a16:creationId xmlns:a16="http://schemas.microsoft.com/office/drawing/2014/main" id="{8E7765DE-4A7B-4757-A1C2-25A75630AC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86895" y="3861048"/>
            <a:ext cx="2381249" cy="1871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8844505"/>
      </p:ext>
    </p:extLst>
  </p:cSld>
  <p:clrMapOvr>
    <a:masterClrMapping/>
  </p:clrMapOvr>
  <p:transition>
    <p:wipe dir="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太阳电池基本特性</a:t>
            </a:r>
            <a:endParaRPr lang="zh-CN" altLang="en-US" sz="2400" dirty="0">
              <a:solidFill>
                <a:srgbClr val="002060"/>
              </a:solidFill>
            </a:endParaRPr>
          </a:p>
        </p:txBody>
      </p:sp>
      <p:sp>
        <p:nvSpPr>
          <p:cNvPr id="10" name="矩形 9">
            <a:extLst>
              <a:ext uri="{FF2B5EF4-FFF2-40B4-BE49-F238E27FC236}">
                <a16:creationId xmlns:a16="http://schemas.microsoft.com/office/drawing/2014/main" id="{F435ED61-2566-4F71-BE1D-77E797721805}"/>
              </a:ext>
            </a:extLst>
          </p:cNvPr>
          <p:cNvSpPr/>
          <p:nvPr/>
        </p:nvSpPr>
        <p:spPr>
          <a:xfrm>
            <a:off x="373156" y="1844824"/>
            <a:ext cx="3744417" cy="4111510"/>
          </a:xfrm>
          <a:prstGeom prst="rect">
            <a:avLst/>
          </a:prstGeom>
          <a:solidFill>
            <a:schemeClr val="accent4">
              <a:lumMod val="40000"/>
              <a:lumOff val="60000"/>
            </a:schemeClr>
          </a:solidFill>
          <a:ln>
            <a:solidFill>
              <a:srgbClr val="FF0000"/>
            </a:solidFill>
          </a:ln>
        </p:spPr>
        <p:txBody>
          <a:bodyPr wrap="square">
            <a:spAutoFit/>
          </a:bodyPr>
          <a:lstStyle/>
          <a:p>
            <a:pPr marL="285750" indent="-285750">
              <a:lnSpc>
                <a:spcPct val="150000"/>
              </a:lnSpc>
              <a:buFont typeface="Wingdings" panose="05000000000000000000" pitchFamily="2" charset="2"/>
              <a:buChar char="Ø"/>
            </a:pPr>
            <a:r>
              <a:rPr lang="zh-CN" altLang="en-US" sz="1600" b="0" dirty="0">
                <a:solidFill>
                  <a:schemeClr val="accent3">
                    <a:lumMod val="50000"/>
                  </a:schemeClr>
                </a:solidFill>
                <a:ea typeface="仿宋_GB2312"/>
                <a:cs typeface="Times New Roman" panose="02020603050405020304" pitchFamily="18" charset="0"/>
              </a:rPr>
              <a:t>太阳光强效应特性：太阳光强对太阳电池的性能影响有两点：一是太阳光强的高低直接决定太阳电池输出电压高低；另一点是影响太阳电池的工作温度。对于一般地球人造卫星所受太阳光强都接近于 </a:t>
            </a:r>
            <a:r>
              <a:rPr lang="en-US" altLang="zh-CN" sz="1600" b="0" dirty="0">
                <a:solidFill>
                  <a:schemeClr val="accent3">
                    <a:lumMod val="50000"/>
                  </a:schemeClr>
                </a:solidFill>
                <a:ea typeface="仿宋_GB2312"/>
                <a:cs typeface="Times New Roman" panose="02020603050405020304" pitchFamily="18" charset="0"/>
              </a:rPr>
              <a:t>1</a:t>
            </a:r>
            <a:r>
              <a:rPr lang="zh-CN" altLang="en-US" sz="1600" b="0" dirty="0">
                <a:solidFill>
                  <a:schemeClr val="accent3">
                    <a:lumMod val="50000"/>
                  </a:schemeClr>
                </a:solidFill>
                <a:ea typeface="仿宋_GB2312"/>
                <a:cs typeface="Times New Roman" panose="02020603050405020304" pitchFamily="18" charset="0"/>
              </a:rPr>
              <a:t>个太阳常数 。但是，当太阳光照角</a:t>
            </a:r>
            <a:r>
              <a:rPr lang="el-GR" altLang="zh-CN" sz="1600" b="0" dirty="0">
                <a:solidFill>
                  <a:schemeClr val="accent3">
                    <a:lumMod val="50000"/>
                  </a:schemeClr>
                </a:solidFill>
                <a:ea typeface="宋体" panose="02010600030101010101" pitchFamily="2" charset="-122"/>
                <a:cs typeface="Times New Roman" panose="02020603050405020304" pitchFamily="18" charset="0"/>
              </a:rPr>
              <a:t>θ</a:t>
            </a:r>
            <a:r>
              <a:rPr lang="zh-CN" altLang="en-US" sz="1600" b="0" dirty="0">
                <a:solidFill>
                  <a:schemeClr val="accent3">
                    <a:lumMod val="50000"/>
                  </a:schemeClr>
                </a:solidFill>
                <a:ea typeface="仿宋_GB2312"/>
                <a:cs typeface="Times New Roman" panose="02020603050405020304" pitchFamily="18" charset="0"/>
              </a:rPr>
              <a:t>（入射光线与电池平面法线之间的夹角）不同时，太阳光强将发生变化。随着</a:t>
            </a:r>
            <a:r>
              <a:rPr lang="el-GR" altLang="zh-CN" sz="1600" b="0" dirty="0">
                <a:solidFill>
                  <a:schemeClr val="accent3">
                    <a:lumMod val="50000"/>
                  </a:schemeClr>
                </a:solidFill>
                <a:ea typeface="宋体" panose="02010600030101010101" pitchFamily="2" charset="-122"/>
                <a:cs typeface="Times New Roman" panose="02020603050405020304" pitchFamily="18" charset="0"/>
              </a:rPr>
              <a:t>θ</a:t>
            </a:r>
            <a:r>
              <a:rPr lang="zh-CN" altLang="en-US" sz="1600" b="0" dirty="0">
                <a:solidFill>
                  <a:schemeClr val="accent3">
                    <a:lumMod val="50000"/>
                  </a:schemeClr>
                </a:solidFill>
                <a:ea typeface="仿宋_GB2312"/>
                <a:cs typeface="Times New Roman" panose="02020603050405020304" pitchFamily="18" charset="0"/>
              </a:rPr>
              <a:t>角的加大（光强减弱），短路电流明显下降，开路电压略有下降。</a:t>
            </a:r>
          </a:p>
        </p:txBody>
      </p:sp>
      <p:pic>
        <p:nvPicPr>
          <p:cNvPr id="2" name="图片 1">
            <a:extLst>
              <a:ext uri="{FF2B5EF4-FFF2-40B4-BE49-F238E27FC236}">
                <a16:creationId xmlns:a16="http://schemas.microsoft.com/office/drawing/2014/main" id="{5596728F-13E4-41B7-A1C0-BC1F385959CD}"/>
              </a:ext>
            </a:extLst>
          </p:cNvPr>
          <p:cNvPicPr>
            <a:picLocks noChangeAspect="1"/>
          </p:cNvPicPr>
          <p:nvPr/>
        </p:nvPicPr>
        <p:blipFill>
          <a:blip r:embed="rId3"/>
          <a:stretch>
            <a:fillRect/>
          </a:stretch>
        </p:blipFill>
        <p:spPr>
          <a:xfrm>
            <a:off x="4184712" y="1586476"/>
            <a:ext cx="4715934" cy="3066660"/>
          </a:xfrm>
          <a:prstGeom prst="rect">
            <a:avLst/>
          </a:prstGeom>
        </p:spPr>
      </p:pic>
      <p:pic>
        <p:nvPicPr>
          <p:cNvPr id="10242" name="Picture 2" descr="美空军研发出倒置变形多结（IMM）太阳能技术 比类似标准多结电池高15%功率 - 光伏們">
            <a:extLst>
              <a:ext uri="{FF2B5EF4-FFF2-40B4-BE49-F238E27FC236}">
                <a16:creationId xmlns:a16="http://schemas.microsoft.com/office/drawing/2014/main" id="{C7C3041C-47A0-4053-BEFA-2930F01600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9952" y="4679285"/>
            <a:ext cx="4715934" cy="1538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7726098"/>
      </p:ext>
    </p:extLst>
  </p:cSld>
  <p:clrMapOvr>
    <a:masterClrMapping/>
  </p:clrMapOvr>
  <p:transition>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27093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航天器电源系统</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825428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太阳电池基本特性</a:t>
            </a:r>
            <a:endParaRPr lang="zh-CN" altLang="en-US" sz="2400" dirty="0">
              <a:solidFill>
                <a:srgbClr val="002060"/>
              </a:solidFill>
            </a:endParaRPr>
          </a:p>
        </p:txBody>
      </p:sp>
      <p:sp>
        <p:nvSpPr>
          <p:cNvPr id="11" name="矩形 10">
            <a:extLst>
              <a:ext uri="{FF2B5EF4-FFF2-40B4-BE49-F238E27FC236}">
                <a16:creationId xmlns:a16="http://schemas.microsoft.com/office/drawing/2014/main" id="{1CB81F14-742D-4887-A9F7-4FDE5595D2B0}"/>
              </a:ext>
            </a:extLst>
          </p:cNvPr>
          <p:cNvSpPr/>
          <p:nvPr/>
        </p:nvSpPr>
        <p:spPr>
          <a:xfrm>
            <a:off x="395536" y="1586477"/>
            <a:ext cx="8254284" cy="787523"/>
          </a:xfrm>
          <a:prstGeom prst="rect">
            <a:avLst/>
          </a:prstGeom>
          <a:solidFill>
            <a:schemeClr val="accent6">
              <a:lumMod val="20000"/>
              <a:lumOff val="80000"/>
            </a:schemeClr>
          </a:solidFill>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zh-CN" altLang="en-US" sz="1600" b="0" dirty="0">
                <a:solidFill>
                  <a:schemeClr val="accent2">
                    <a:lumMod val="50000"/>
                  </a:schemeClr>
                </a:solidFill>
                <a:ea typeface="仿宋_GB2312"/>
                <a:cs typeface="Times New Roman" panose="02020603050405020304" pitchFamily="18" charset="0"/>
              </a:rPr>
              <a:t>太阳能电池转换效率：受光照太阳电池的最大输出功率与垂直人射到该电池受光照面几何面积 上的全部太阳光的功率（  能量） 的百分比，称为太阳电池的光电转换效率。</a:t>
            </a:r>
          </a:p>
        </p:txBody>
      </p:sp>
      <p:pic>
        <p:nvPicPr>
          <p:cNvPr id="6" name="图片 5">
            <a:extLst>
              <a:ext uri="{FF2B5EF4-FFF2-40B4-BE49-F238E27FC236}">
                <a16:creationId xmlns:a16="http://schemas.microsoft.com/office/drawing/2014/main" id="{88BC2E95-C5BA-456D-90CC-310CC431AE7B}"/>
              </a:ext>
            </a:extLst>
          </p:cNvPr>
          <p:cNvPicPr>
            <a:picLocks noChangeAspect="1"/>
          </p:cNvPicPr>
          <p:nvPr/>
        </p:nvPicPr>
        <p:blipFill>
          <a:blip r:embed="rId3"/>
          <a:stretch>
            <a:fillRect/>
          </a:stretch>
        </p:blipFill>
        <p:spPr>
          <a:xfrm>
            <a:off x="1403648" y="2594000"/>
            <a:ext cx="2468847" cy="835000"/>
          </a:xfrm>
          <a:prstGeom prst="rect">
            <a:avLst/>
          </a:prstGeom>
        </p:spPr>
      </p:pic>
      <p:sp>
        <p:nvSpPr>
          <p:cNvPr id="7" name="矩形 6">
            <a:extLst>
              <a:ext uri="{FF2B5EF4-FFF2-40B4-BE49-F238E27FC236}">
                <a16:creationId xmlns:a16="http://schemas.microsoft.com/office/drawing/2014/main" id="{00C66DDA-5AC9-400C-8820-18FA0058066F}"/>
              </a:ext>
            </a:extLst>
          </p:cNvPr>
          <p:cNvSpPr/>
          <p:nvPr/>
        </p:nvSpPr>
        <p:spPr>
          <a:xfrm>
            <a:off x="4594806" y="2492896"/>
            <a:ext cx="4055014" cy="1165704"/>
          </a:xfrm>
          <a:prstGeom prst="rect">
            <a:avLst/>
          </a:prstGeom>
        </p:spPr>
        <p:txBody>
          <a:bodyPr wrap="square">
            <a:spAutoFit/>
          </a:bodyPr>
          <a:lstStyle/>
          <a:p>
            <a:pPr>
              <a:lnSpc>
                <a:spcPct val="150000"/>
              </a:lnSpc>
            </a:pPr>
            <a:r>
              <a:rPr lang="zh-CN" altLang="en-US" sz="1200" b="0" dirty="0">
                <a:solidFill>
                  <a:srgbClr val="FF0000"/>
                </a:solidFill>
                <a:latin typeface="宋体" panose="02010600030101010101" pitchFamily="2" charset="-122"/>
                <a:ea typeface="仿宋_GB2312"/>
              </a:rPr>
              <a:t>注：左式为太阳电池转换效率计算公式。</a:t>
            </a:r>
            <a:endParaRPr lang="en-US" altLang="zh-CN" sz="1200" b="0" dirty="0">
              <a:solidFill>
                <a:srgbClr val="FF0000"/>
              </a:solidFill>
              <a:latin typeface="宋体" panose="02010600030101010101" pitchFamily="2" charset="-122"/>
              <a:ea typeface="仿宋_GB2312"/>
            </a:endParaRPr>
          </a:p>
          <a:p>
            <a:pPr>
              <a:lnSpc>
                <a:spcPct val="150000"/>
              </a:lnSpc>
            </a:pPr>
            <a:r>
              <a:rPr lang="zh-CN" altLang="en-US" sz="1200" b="0" dirty="0">
                <a:solidFill>
                  <a:srgbClr val="FF0000"/>
                </a:solidFill>
                <a:latin typeface="宋体" panose="02010600030101010101" pitchFamily="2" charset="-122"/>
                <a:ea typeface="仿宋_GB2312"/>
              </a:rPr>
              <a:t>    式中，</a:t>
            </a:r>
            <a:r>
              <a:rPr lang="en-US" altLang="zh-CN" sz="1200" b="0" dirty="0">
                <a:solidFill>
                  <a:srgbClr val="FF0000"/>
                </a:solidFill>
                <a:latin typeface="Arial" panose="020B0604020202020204" pitchFamily="34" charset="0"/>
                <a:ea typeface="仿宋_GB2312"/>
              </a:rPr>
              <a:t>η </a:t>
            </a:r>
            <a:r>
              <a:rPr lang="zh-CN" altLang="en-US" sz="1200" b="0" dirty="0">
                <a:solidFill>
                  <a:srgbClr val="FF0000"/>
                </a:solidFill>
                <a:latin typeface="宋体" panose="02010600030101010101" pitchFamily="2" charset="-122"/>
                <a:ea typeface="仿宋_GB2312"/>
              </a:rPr>
              <a:t>为太阳电池的转换效率（</a:t>
            </a:r>
            <a:r>
              <a:rPr lang="en-US" altLang="zh-CN" sz="1200" b="0" dirty="0">
                <a:solidFill>
                  <a:srgbClr val="FF0000"/>
                </a:solidFill>
                <a:latin typeface="宋体" panose="02010600030101010101" pitchFamily="2" charset="-122"/>
                <a:ea typeface="仿宋_GB2312"/>
              </a:rPr>
              <a:t>%</a:t>
            </a:r>
            <a:r>
              <a:rPr lang="zh-CN" altLang="en-US" sz="1200" b="0" dirty="0">
                <a:solidFill>
                  <a:srgbClr val="FF0000"/>
                </a:solidFill>
                <a:latin typeface="宋体" panose="02010600030101010101" pitchFamily="2" charset="-122"/>
                <a:ea typeface="仿宋_GB2312"/>
              </a:rPr>
              <a:t>）</a:t>
            </a:r>
            <a:r>
              <a:rPr lang="en-US" altLang="zh-CN" sz="1200" b="0" dirty="0">
                <a:solidFill>
                  <a:srgbClr val="FF0000"/>
                </a:solidFill>
                <a:latin typeface="Arial" panose="020B0604020202020204" pitchFamily="34" charset="0"/>
                <a:ea typeface="仿宋_GB2312"/>
              </a:rPr>
              <a:t>;</a:t>
            </a:r>
            <a:r>
              <a:rPr lang="en-US" altLang="zh-CN" sz="1200" b="0" dirty="0" err="1">
                <a:solidFill>
                  <a:srgbClr val="FF0000"/>
                </a:solidFill>
                <a:latin typeface="Arial" panose="020B0604020202020204" pitchFamily="34" charset="0"/>
                <a:ea typeface="仿宋_GB2312"/>
              </a:rPr>
              <a:t>P</a:t>
            </a:r>
            <a:r>
              <a:rPr lang="en-US" altLang="zh-CN" sz="1200" b="0" baseline="-25000" dirty="0" err="1">
                <a:solidFill>
                  <a:srgbClr val="FF0000"/>
                </a:solidFill>
                <a:latin typeface="Arial" panose="020B0604020202020204" pitchFamily="34" charset="0"/>
                <a:ea typeface="仿宋_GB2312"/>
              </a:rPr>
              <a:t>mp</a:t>
            </a:r>
            <a:r>
              <a:rPr lang="zh-CN" altLang="en-US" sz="1200" b="0" dirty="0">
                <a:solidFill>
                  <a:srgbClr val="FF0000"/>
                </a:solidFill>
                <a:latin typeface="宋体" panose="02010600030101010101" pitchFamily="2" charset="-122"/>
                <a:ea typeface="仿宋_GB2312"/>
              </a:rPr>
              <a:t>为太阳电  </a:t>
            </a:r>
            <a:endParaRPr lang="en-US" altLang="zh-CN" sz="1200" b="0" dirty="0">
              <a:solidFill>
                <a:srgbClr val="FF0000"/>
              </a:solidFill>
              <a:latin typeface="宋体" panose="02010600030101010101" pitchFamily="2" charset="-122"/>
              <a:ea typeface="仿宋_GB2312"/>
            </a:endParaRPr>
          </a:p>
          <a:p>
            <a:pPr>
              <a:lnSpc>
                <a:spcPct val="150000"/>
              </a:lnSpc>
            </a:pPr>
            <a:r>
              <a:rPr lang="zh-CN" altLang="en-US" sz="1200" b="0" dirty="0">
                <a:solidFill>
                  <a:srgbClr val="FF0000"/>
                </a:solidFill>
                <a:latin typeface="宋体" panose="02010600030101010101" pitchFamily="2" charset="-122"/>
                <a:ea typeface="仿宋_GB2312"/>
              </a:rPr>
              <a:t>    池的最大输出功率；</a:t>
            </a:r>
            <a:r>
              <a:rPr lang="en-US" altLang="zh-CN" sz="1200" b="0" dirty="0">
                <a:solidFill>
                  <a:srgbClr val="FF0000"/>
                </a:solidFill>
                <a:latin typeface="宋体" panose="02010600030101010101" pitchFamily="2" charset="-122"/>
                <a:ea typeface="仿宋_GB2312"/>
              </a:rPr>
              <a:t>A</a:t>
            </a:r>
            <a:r>
              <a:rPr lang="zh-CN" altLang="en-US" sz="1200" b="0" dirty="0">
                <a:solidFill>
                  <a:srgbClr val="FF0000"/>
                </a:solidFill>
                <a:latin typeface="宋体" panose="02010600030101010101" pitchFamily="2" charset="-122"/>
                <a:ea typeface="仿宋_GB2312"/>
              </a:rPr>
              <a:t>为太阳电池受光照面几何面积</a:t>
            </a:r>
            <a:endParaRPr lang="en-US" altLang="zh-CN" sz="1200" b="0" dirty="0">
              <a:solidFill>
                <a:srgbClr val="FF0000"/>
              </a:solidFill>
              <a:latin typeface="宋体" panose="02010600030101010101" pitchFamily="2" charset="-122"/>
              <a:ea typeface="仿宋_GB2312"/>
            </a:endParaRPr>
          </a:p>
          <a:p>
            <a:pPr>
              <a:lnSpc>
                <a:spcPct val="150000"/>
              </a:lnSpc>
            </a:pPr>
            <a:r>
              <a:rPr lang="en-US" altLang="zh-CN" sz="1200" b="0" dirty="0">
                <a:solidFill>
                  <a:srgbClr val="FF0000"/>
                </a:solidFill>
                <a:latin typeface="宋体" panose="02010600030101010101" pitchFamily="2" charset="-122"/>
                <a:ea typeface="仿宋_GB2312"/>
              </a:rPr>
              <a:t>    </a:t>
            </a:r>
            <a:r>
              <a:rPr lang="zh-CN" altLang="en-US" sz="1200" b="0" dirty="0">
                <a:solidFill>
                  <a:srgbClr val="FF0000"/>
                </a:solidFill>
                <a:latin typeface="宋体" panose="02010600030101010101" pitchFamily="2" charset="-122"/>
                <a:ea typeface="仿宋_GB2312"/>
              </a:rPr>
              <a:t>；</a:t>
            </a:r>
            <a:r>
              <a:rPr lang="en-US" altLang="zh-CN" sz="1200" b="0" dirty="0">
                <a:solidFill>
                  <a:srgbClr val="FF0000"/>
                </a:solidFill>
                <a:latin typeface="Times New Roman" panose="02020603050405020304" pitchFamily="18" charset="0"/>
                <a:ea typeface="仿宋_GB2312"/>
              </a:rPr>
              <a:t>P</a:t>
            </a:r>
            <a:r>
              <a:rPr lang="en-US" altLang="zh-CN" sz="1200" b="0" baseline="-25000" dirty="0">
                <a:solidFill>
                  <a:srgbClr val="FF0000"/>
                </a:solidFill>
                <a:latin typeface="Times New Roman" panose="02020603050405020304" pitchFamily="18" charset="0"/>
                <a:ea typeface="仿宋_GB2312"/>
              </a:rPr>
              <a:t>in</a:t>
            </a:r>
            <a:r>
              <a:rPr lang="en-US" altLang="zh-CN" sz="1200" b="0" dirty="0">
                <a:solidFill>
                  <a:srgbClr val="FF0000"/>
                </a:solidFill>
                <a:latin typeface="Times New Roman" panose="02020603050405020304" pitchFamily="18" charset="0"/>
                <a:ea typeface="仿宋_GB2312"/>
              </a:rPr>
              <a:t>  </a:t>
            </a:r>
            <a:r>
              <a:rPr lang="zh-CN" altLang="en-US" sz="1200" b="0" dirty="0">
                <a:solidFill>
                  <a:srgbClr val="FF0000"/>
                </a:solidFill>
                <a:latin typeface="宋体" panose="02010600030101010101" pitchFamily="2" charset="-122"/>
                <a:ea typeface="仿宋_GB2312"/>
              </a:rPr>
              <a:t>为入射光的光强（</a:t>
            </a:r>
            <a:r>
              <a:rPr lang="en-US" altLang="zh-CN" sz="1200" b="0" dirty="0" err="1">
                <a:solidFill>
                  <a:srgbClr val="FF0000"/>
                </a:solidFill>
                <a:latin typeface="Arial" panose="020B0604020202020204" pitchFamily="34" charset="0"/>
                <a:ea typeface="仿宋_GB2312"/>
              </a:rPr>
              <a:t>mW</a:t>
            </a:r>
            <a:r>
              <a:rPr lang="en-US" altLang="zh-CN" sz="1200" b="0" dirty="0">
                <a:solidFill>
                  <a:srgbClr val="FF0000"/>
                </a:solidFill>
                <a:latin typeface="Arial" panose="020B0604020202020204" pitchFamily="34" charset="0"/>
                <a:ea typeface="仿宋_GB2312"/>
              </a:rPr>
              <a:t>/cm</a:t>
            </a:r>
            <a:r>
              <a:rPr lang="en-US" altLang="zh-CN" sz="1200" b="0" baseline="30000" dirty="0">
                <a:solidFill>
                  <a:srgbClr val="FF0000"/>
                </a:solidFill>
                <a:latin typeface="Arial" panose="020B0604020202020204" pitchFamily="34" charset="0"/>
                <a:ea typeface="仿宋_GB2312"/>
              </a:rPr>
              <a:t>2</a:t>
            </a:r>
            <a:r>
              <a:rPr lang="zh-CN" altLang="en-US" sz="1200" b="0" dirty="0">
                <a:solidFill>
                  <a:srgbClr val="FF0000"/>
                </a:solidFill>
                <a:latin typeface="宋体" panose="02010600030101010101" pitchFamily="2" charset="-122"/>
                <a:ea typeface="仿宋_GB2312"/>
              </a:rPr>
              <a:t>）。</a:t>
            </a:r>
          </a:p>
        </p:txBody>
      </p:sp>
      <p:sp>
        <p:nvSpPr>
          <p:cNvPr id="12" name="矩形 11">
            <a:extLst>
              <a:ext uri="{FF2B5EF4-FFF2-40B4-BE49-F238E27FC236}">
                <a16:creationId xmlns:a16="http://schemas.microsoft.com/office/drawing/2014/main" id="{5C4B282E-F288-4977-8DF7-9DA384BC989E}"/>
              </a:ext>
            </a:extLst>
          </p:cNvPr>
          <p:cNvSpPr/>
          <p:nvPr/>
        </p:nvSpPr>
        <p:spPr>
          <a:xfrm>
            <a:off x="395536" y="5271523"/>
            <a:ext cx="8254284" cy="1156855"/>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sz="1600" b="0" dirty="0">
                <a:solidFill>
                  <a:srgbClr val="FF0000"/>
                </a:solidFill>
                <a:ea typeface="仿宋_GB2312"/>
                <a:cs typeface="Times New Roman" panose="02020603050405020304" pitchFamily="18" charset="0"/>
              </a:rPr>
              <a:t>     转换效率</a:t>
            </a:r>
            <a:r>
              <a:rPr lang="en-US" altLang="zh-CN" sz="1600" b="0" dirty="0">
                <a:solidFill>
                  <a:srgbClr val="FF0000"/>
                </a:solidFill>
                <a:ea typeface="仿宋_GB2312"/>
                <a:cs typeface="Times New Roman" panose="02020603050405020304" pitchFamily="18" charset="0"/>
              </a:rPr>
              <a:t>η</a:t>
            </a:r>
            <a:r>
              <a:rPr lang="zh-CN" altLang="en-US" sz="1600" b="0" dirty="0">
                <a:solidFill>
                  <a:srgbClr val="FF0000"/>
                </a:solidFill>
                <a:ea typeface="仿宋_GB2312"/>
                <a:cs typeface="Times New Roman" panose="02020603050405020304" pitchFamily="18" charset="0"/>
              </a:rPr>
              <a:t>是太阳电池的重要指标，它直接关系到太阳阵设计的面积和质量（重量），关系到航天器设计的总体性能。</a:t>
            </a:r>
          </a:p>
          <a:p>
            <a:pPr>
              <a:lnSpc>
                <a:spcPct val="150000"/>
              </a:lnSpc>
            </a:pPr>
            <a:r>
              <a:rPr lang="zh-CN" altLang="en-US" sz="1600" b="0" dirty="0">
                <a:solidFill>
                  <a:srgbClr val="FF0000"/>
                </a:solidFill>
                <a:ea typeface="仿宋_GB2312"/>
                <a:cs typeface="Times New Roman" panose="02020603050405020304" pitchFamily="18" charset="0"/>
              </a:rPr>
              <a:t>    一般，硅电池光电转换效率为 </a:t>
            </a:r>
            <a:r>
              <a:rPr lang="en-US" altLang="zh-CN" sz="1600" b="0" dirty="0">
                <a:solidFill>
                  <a:srgbClr val="FF0000"/>
                </a:solidFill>
                <a:ea typeface="仿宋_GB2312"/>
                <a:cs typeface="Times New Roman" panose="02020603050405020304" pitchFamily="18" charset="0"/>
              </a:rPr>
              <a:t>11 % </a:t>
            </a:r>
            <a:r>
              <a:rPr lang="zh-CN" altLang="en-US" sz="1600" b="0" dirty="0">
                <a:solidFill>
                  <a:srgbClr val="FF0000"/>
                </a:solidFill>
                <a:ea typeface="仿宋_GB2312"/>
                <a:cs typeface="Times New Roman" panose="02020603050405020304" pitchFamily="18" charset="0"/>
              </a:rPr>
              <a:t>～</a:t>
            </a:r>
            <a:r>
              <a:rPr lang="en-US" altLang="zh-CN" sz="1600" b="0" dirty="0">
                <a:solidFill>
                  <a:srgbClr val="FF0000"/>
                </a:solidFill>
                <a:ea typeface="仿宋_GB2312"/>
                <a:cs typeface="Times New Roman" panose="02020603050405020304" pitchFamily="18" charset="0"/>
              </a:rPr>
              <a:t>14% </a:t>
            </a:r>
            <a:r>
              <a:rPr lang="zh-CN" altLang="en-US" sz="1600" b="0" dirty="0">
                <a:solidFill>
                  <a:srgbClr val="FF0000"/>
                </a:solidFill>
                <a:ea typeface="仿宋_GB2312"/>
                <a:cs typeface="Times New Roman" panose="02020603050405020304" pitchFamily="18" charset="0"/>
              </a:rPr>
              <a:t>，砷化镓电池为 </a:t>
            </a:r>
            <a:r>
              <a:rPr lang="en-US" altLang="zh-CN" sz="1600" b="0" dirty="0">
                <a:solidFill>
                  <a:srgbClr val="FF0000"/>
                </a:solidFill>
                <a:ea typeface="仿宋_GB2312"/>
                <a:cs typeface="Times New Roman" panose="02020603050405020304" pitchFamily="18" charset="0"/>
              </a:rPr>
              <a:t>18 % </a:t>
            </a:r>
            <a:r>
              <a:rPr lang="zh-CN" altLang="en-US" sz="1600" b="0" dirty="0">
                <a:solidFill>
                  <a:srgbClr val="FF0000"/>
                </a:solidFill>
                <a:ea typeface="仿宋_GB2312"/>
                <a:cs typeface="Times New Roman" panose="02020603050405020304" pitchFamily="18" charset="0"/>
              </a:rPr>
              <a:t>～</a:t>
            </a:r>
            <a:r>
              <a:rPr lang="en-US" altLang="zh-CN" sz="1600" b="0" dirty="0">
                <a:solidFill>
                  <a:srgbClr val="FF0000"/>
                </a:solidFill>
                <a:ea typeface="仿宋_GB2312"/>
                <a:cs typeface="Times New Roman" panose="02020603050405020304" pitchFamily="18" charset="0"/>
              </a:rPr>
              <a:t>28 %</a:t>
            </a:r>
            <a:r>
              <a:rPr lang="zh-CN" altLang="en-US" sz="1600" b="0" dirty="0">
                <a:solidFill>
                  <a:srgbClr val="FF0000"/>
                </a:solidFill>
                <a:ea typeface="仿宋_GB2312"/>
                <a:cs typeface="Times New Roman" panose="02020603050405020304" pitchFamily="18" charset="0"/>
              </a:rPr>
              <a:t>。</a:t>
            </a:r>
          </a:p>
        </p:txBody>
      </p:sp>
      <p:pic>
        <p:nvPicPr>
          <p:cNvPr id="9218" name="Picture 2" descr="中国航天三江集团有限公司|中国航天科工集团第四研究院">
            <a:extLst>
              <a:ext uri="{FF2B5EF4-FFF2-40B4-BE49-F238E27FC236}">
                <a16:creationId xmlns:a16="http://schemas.microsoft.com/office/drawing/2014/main" id="{8E5E0D4D-7C8C-4E32-8C43-C204F753B5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3866239"/>
            <a:ext cx="2736304" cy="1405284"/>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世界十大光伏电站 - 知乎">
            <a:extLst>
              <a:ext uri="{FF2B5EF4-FFF2-40B4-BE49-F238E27FC236}">
                <a16:creationId xmlns:a16="http://schemas.microsoft.com/office/drawing/2014/main" id="{4A7FF9F2-C789-48A2-A523-D4203899C67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31840" y="3864324"/>
            <a:ext cx="2592288" cy="1405284"/>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航天母舰_360百科">
            <a:extLst>
              <a:ext uri="{FF2B5EF4-FFF2-40B4-BE49-F238E27FC236}">
                <a16:creationId xmlns:a16="http://schemas.microsoft.com/office/drawing/2014/main" id="{361BF3C0-D5B7-4BFB-97F1-CAC9606012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24128" y="3864324"/>
            <a:ext cx="2925692" cy="1405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1856788"/>
      </p:ext>
    </p:extLst>
  </p:cSld>
  <p:clrMapOvr>
    <a:masterClrMapping/>
  </p:clrMapOvr>
  <p:transition>
    <p:wipe di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6876256" y="30613"/>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目录</a:t>
            </a:r>
            <a:endParaRPr lang="en-US" altLang="ko-KR" sz="2800" dirty="0">
              <a:solidFill>
                <a:schemeClr val="bg1"/>
              </a:solidFill>
              <a:latin typeface="黑体" pitchFamily="49" charset="-122"/>
              <a:ea typeface="黑体" pitchFamily="49" charset="-122"/>
            </a:endParaRPr>
          </a:p>
        </p:txBody>
      </p:sp>
      <p:sp>
        <p:nvSpPr>
          <p:cNvPr id="9" name="六边形 8">
            <a:extLst>
              <a:ext uri="{FF2B5EF4-FFF2-40B4-BE49-F238E27FC236}">
                <a16:creationId xmlns:a16="http://schemas.microsoft.com/office/drawing/2014/main" id="{62078721-F795-43E7-9591-B2CE56A70761}"/>
              </a:ext>
            </a:extLst>
          </p:cNvPr>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概述</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0" name="六边形 9">
            <a:extLst>
              <a:ext uri="{FF2B5EF4-FFF2-40B4-BE49-F238E27FC236}">
                <a16:creationId xmlns:a16="http://schemas.microsoft.com/office/drawing/2014/main" id="{F706F89C-79DC-47B5-9192-FC3E714CD1A3}"/>
              </a:ext>
            </a:extLst>
          </p:cNvPr>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a:extLst>
              <a:ext uri="{FF2B5EF4-FFF2-40B4-BE49-F238E27FC236}">
                <a16:creationId xmlns:a16="http://schemas.microsoft.com/office/drawing/2014/main" id="{BD849297-84AC-4D93-9B13-AB6CE542B957}"/>
              </a:ext>
            </a:extLst>
          </p:cNvPr>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电源系统的工作原理</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2" name="六边形 11">
            <a:extLst>
              <a:ext uri="{FF2B5EF4-FFF2-40B4-BE49-F238E27FC236}">
                <a16:creationId xmlns:a16="http://schemas.microsoft.com/office/drawing/2014/main" id="{5B0CCA66-6D67-4198-9F0B-F05814168372}"/>
              </a:ext>
            </a:extLst>
          </p:cNvPr>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3" name="六边形 12">
            <a:extLst>
              <a:ext uri="{FF2B5EF4-FFF2-40B4-BE49-F238E27FC236}">
                <a16:creationId xmlns:a16="http://schemas.microsoft.com/office/drawing/2014/main" id="{10264235-FD5C-4BA7-AE1F-40AEED0A231E}"/>
              </a:ext>
            </a:extLst>
          </p:cNvPr>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dirty="0">
                <a:solidFill>
                  <a:schemeClr val="bg1"/>
                </a:solidFill>
                <a:latin typeface="黑体" pitchFamily="49" charset="-122"/>
                <a:ea typeface="黑体" pitchFamily="49" charset="-122"/>
                <a:cs typeface="Times New Roman" panose="02020603050405020304" pitchFamily="18" charset="0"/>
              </a:rPr>
              <a:t>航天电源系统设计案例</a:t>
            </a:r>
          </a:p>
        </p:txBody>
      </p:sp>
      <p:sp>
        <p:nvSpPr>
          <p:cNvPr id="14" name="六边形 13">
            <a:extLst>
              <a:ext uri="{FF2B5EF4-FFF2-40B4-BE49-F238E27FC236}">
                <a16:creationId xmlns:a16="http://schemas.microsoft.com/office/drawing/2014/main" id="{7A787C9C-1A74-4707-9B88-B7BA9AA3AF96}"/>
              </a:ext>
            </a:extLst>
          </p:cNvPr>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5" name="六边形 14">
            <a:extLst>
              <a:ext uri="{FF2B5EF4-FFF2-40B4-BE49-F238E27FC236}">
                <a16:creationId xmlns:a16="http://schemas.microsoft.com/office/drawing/2014/main" id="{C6D43959-3DB6-45C0-9C84-60E41DE9DC0D}"/>
              </a:ext>
            </a:extLst>
          </p:cNvPr>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rgbClr val="FFFF00"/>
                </a:solidFill>
                <a:latin typeface="黑体" pitchFamily="49" charset="-122"/>
                <a:ea typeface="黑体" pitchFamily="49" charset="-122"/>
                <a:cs typeface="Times New Roman" panose="02020603050405020304" pitchFamily="18" charset="0"/>
              </a:rPr>
              <a:t>供配电系统的设计要求</a:t>
            </a:r>
            <a:endParaRPr lang="zh-CN" altLang="en-US" sz="2400" dirty="0">
              <a:solidFill>
                <a:srgbClr val="FFFF00"/>
              </a:solidFill>
              <a:latin typeface="黑体" pitchFamily="49" charset="-122"/>
              <a:ea typeface="黑体" pitchFamily="49" charset="-122"/>
              <a:cs typeface="Times New Roman" panose="02020603050405020304" pitchFamily="18" charset="0"/>
            </a:endParaRPr>
          </a:p>
        </p:txBody>
      </p:sp>
      <p:sp>
        <p:nvSpPr>
          <p:cNvPr id="16" name="六边形 15">
            <a:extLst>
              <a:ext uri="{FF2B5EF4-FFF2-40B4-BE49-F238E27FC236}">
                <a16:creationId xmlns:a16="http://schemas.microsoft.com/office/drawing/2014/main" id="{9BC2D879-CFFB-4B7B-BED4-D01AB658E8E7}"/>
              </a:ext>
            </a:extLst>
          </p:cNvPr>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extLst>
      <p:ext uri="{BB962C8B-B14F-4D97-AF65-F5344CB8AC3E}">
        <p14:creationId xmlns:p14="http://schemas.microsoft.com/office/powerpoint/2010/main" val="1739119599"/>
      </p:ext>
    </p:extLst>
  </p:cSld>
  <p:clrMapOvr>
    <a:masterClrMapping/>
  </p:clrMapOvr>
  <p:transition>
    <p:wipe dir="d"/>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307007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航天器供配电系统</a:t>
            </a:r>
            <a:endParaRPr lang="en-US" altLang="ko-KR" sz="2800" dirty="0">
              <a:solidFill>
                <a:schemeClr val="bg1"/>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523F2006-F198-4D25-A2A3-F12D9A19B430}"/>
              </a:ext>
            </a:extLst>
          </p:cNvPr>
          <p:cNvSpPr/>
          <p:nvPr/>
        </p:nvSpPr>
        <p:spPr>
          <a:xfrm>
            <a:off x="395537" y="1565264"/>
            <a:ext cx="4968551" cy="1422954"/>
          </a:xfrm>
          <a:prstGeom prst="rect">
            <a:avLst/>
          </a:prstGeom>
          <a:solidFill>
            <a:srgbClr val="FEE3D2"/>
          </a:solidFill>
        </p:spPr>
        <p:txBody>
          <a:bodyPr wrap="square">
            <a:spAutoFit/>
          </a:bodyPr>
          <a:lstStyle/>
          <a:p>
            <a:pPr marL="342900" indent="-342900">
              <a:lnSpc>
                <a:spcPct val="150000"/>
              </a:lnSpc>
              <a:buFont typeface="Wingdings" panose="05000000000000000000" pitchFamily="2" charset="2"/>
              <a:buChar char="Ø"/>
            </a:pPr>
            <a:r>
              <a:rPr lang="zh-CN" altLang="en-US" b="0" dirty="0">
                <a:solidFill>
                  <a:srgbClr val="FF0000"/>
                </a:solidFill>
                <a:ea typeface="仿宋_GB2312"/>
                <a:cs typeface="Times New Roman" panose="02020603050405020304" pitchFamily="18" charset="0"/>
              </a:rPr>
              <a:t>航天器供配电系统设计属于电气总体设计内容，主要包括电网分配和电网管理设计等内容。</a:t>
            </a:r>
          </a:p>
        </p:txBody>
      </p:sp>
      <p:sp>
        <p:nvSpPr>
          <p:cNvPr id="8" name="矩形 7">
            <a:extLst>
              <a:ext uri="{FF2B5EF4-FFF2-40B4-BE49-F238E27FC236}">
                <a16:creationId xmlns:a16="http://schemas.microsoft.com/office/drawing/2014/main" id="{11BFBAFA-CA96-472C-94C3-27A6FEC7C14A}"/>
              </a:ext>
            </a:extLst>
          </p:cNvPr>
          <p:cNvSpPr/>
          <p:nvPr/>
        </p:nvSpPr>
        <p:spPr>
          <a:xfrm>
            <a:off x="395537" y="1124812"/>
            <a:ext cx="770471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航天器供配电系统设计内容和作用</a:t>
            </a:r>
            <a:endParaRPr lang="zh-CN" altLang="en-US" sz="2400" dirty="0">
              <a:solidFill>
                <a:srgbClr val="002060"/>
              </a:solidFill>
            </a:endParaRPr>
          </a:p>
        </p:txBody>
      </p:sp>
      <p:pic>
        <p:nvPicPr>
          <p:cNvPr id="11266" name="Picture 2" descr="航天 - 苏州同元软控">
            <a:extLst>
              <a:ext uri="{FF2B5EF4-FFF2-40B4-BE49-F238E27FC236}">
                <a16:creationId xmlns:a16="http://schemas.microsoft.com/office/drawing/2014/main" id="{AE68A1EE-BE53-4CFC-A807-536B105B48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4087" y="1576815"/>
            <a:ext cx="2736164" cy="1500799"/>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航天长峰朝阳电源有限公司">
            <a:extLst>
              <a:ext uri="{FF2B5EF4-FFF2-40B4-BE49-F238E27FC236}">
                <a16:creationId xmlns:a16="http://schemas.microsoft.com/office/drawing/2014/main" id="{433F8C39-FE18-4F3E-A926-7DD6E0DE5D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086" y="3103304"/>
            <a:ext cx="2736165" cy="189021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BASiC l 基本半导体---碳化硅功率器件领军品牌 - 深圳基本半导体有限公司">
            <a:extLst>
              <a:ext uri="{FF2B5EF4-FFF2-40B4-BE49-F238E27FC236}">
                <a16:creationId xmlns:a16="http://schemas.microsoft.com/office/drawing/2014/main" id="{BFCFE137-A5A7-47B5-AACB-076737CC0D1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64085" y="5019204"/>
            <a:ext cx="2736166" cy="1476096"/>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1C3963B0-F68D-4ABE-BF70-FB57668DA679}"/>
              </a:ext>
            </a:extLst>
          </p:cNvPr>
          <p:cNvSpPr/>
          <p:nvPr/>
        </p:nvSpPr>
        <p:spPr>
          <a:xfrm>
            <a:off x="395534" y="2994971"/>
            <a:ext cx="4968551" cy="280794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b="0" dirty="0">
                <a:solidFill>
                  <a:srgbClr val="990000"/>
                </a:solidFill>
                <a:ea typeface="仿宋_GB2312"/>
                <a:cs typeface="Times New Roman" panose="02020603050405020304" pitchFamily="18" charset="0"/>
              </a:rPr>
              <a:t>供配电单元是航天器电网核心的管理控制设备，它的作用是安全可靠地将电源系统产生的电能分配给各用电设备，同时对各用电设备的配电进行监控。当用电设备出现故障时能够对电网进行保护，并能够实时对过载的线路进行隔离。</a:t>
            </a:r>
          </a:p>
        </p:txBody>
      </p:sp>
    </p:spTree>
    <p:extLst>
      <p:ext uri="{BB962C8B-B14F-4D97-AF65-F5344CB8AC3E}">
        <p14:creationId xmlns:p14="http://schemas.microsoft.com/office/powerpoint/2010/main" val="4161633566"/>
      </p:ext>
    </p:extLst>
  </p:cSld>
  <p:clrMapOvr>
    <a:masterClrMapping/>
  </p:clrMapOvr>
  <p:transition>
    <p:wipe dir="d"/>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307007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航天器供配电系统</a:t>
            </a:r>
            <a:endParaRPr lang="en-US" altLang="ko-KR" sz="28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7" y="1124812"/>
            <a:ext cx="770471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航天器供配电系统具体功能</a:t>
            </a:r>
            <a:endParaRPr lang="zh-CN" altLang="en-US" sz="2400" dirty="0">
              <a:solidFill>
                <a:srgbClr val="002060"/>
              </a:solidFill>
            </a:endParaRPr>
          </a:p>
        </p:txBody>
      </p:sp>
      <p:sp>
        <p:nvSpPr>
          <p:cNvPr id="10" name="矩形 9">
            <a:extLst>
              <a:ext uri="{FF2B5EF4-FFF2-40B4-BE49-F238E27FC236}">
                <a16:creationId xmlns:a16="http://schemas.microsoft.com/office/drawing/2014/main" id="{7D9769B1-6BF5-453A-B8A5-3E0B880784AB}"/>
              </a:ext>
            </a:extLst>
          </p:cNvPr>
          <p:cNvSpPr/>
          <p:nvPr/>
        </p:nvSpPr>
        <p:spPr>
          <a:xfrm>
            <a:off x="395537" y="2564414"/>
            <a:ext cx="2470009" cy="2807948"/>
          </a:xfrm>
          <a:prstGeom prst="rect">
            <a:avLst/>
          </a:prstGeom>
          <a:solidFill>
            <a:srgbClr val="FFC000"/>
          </a:solidFill>
        </p:spPr>
        <p:txBody>
          <a:bodyPr wrap="square">
            <a:spAutoFit/>
          </a:bodyPr>
          <a:lstStyle/>
          <a:p>
            <a:pPr marL="342900" indent="-342900">
              <a:lnSpc>
                <a:spcPct val="150000"/>
              </a:lnSpc>
              <a:buFont typeface="Wingdings" panose="05000000000000000000" pitchFamily="2" charset="2"/>
              <a:buChar char="Ø"/>
            </a:pPr>
            <a:r>
              <a:rPr lang="zh-CN" altLang="en-US" b="0" dirty="0">
                <a:solidFill>
                  <a:schemeClr val="accent1">
                    <a:lumMod val="75000"/>
                  </a:schemeClr>
                </a:solidFill>
                <a:ea typeface="仿宋_GB2312"/>
                <a:cs typeface="Times New Roman" panose="02020603050405020304" pitchFamily="18" charset="0"/>
              </a:rPr>
              <a:t>航天器供配电单元对电网的管理还包括电网监测、电网保护和蓄电池充放电管理等功能：</a:t>
            </a:r>
          </a:p>
        </p:txBody>
      </p:sp>
      <p:sp>
        <p:nvSpPr>
          <p:cNvPr id="11" name="矩形 10">
            <a:extLst>
              <a:ext uri="{FF2B5EF4-FFF2-40B4-BE49-F238E27FC236}">
                <a16:creationId xmlns:a16="http://schemas.microsoft.com/office/drawing/2014/main" id="{AD5D2DAC-6E1C-403F-BE3F-1529A1DBD5F8}"/>
              </a:ext>
            </a:extLst>
          </p:cNvPr>
          <p:cNvSpPr/>
          <p:nvPr/>
        </p:nvSpPr>
        <p:spPr>
          <a:xfrm>
            <a:off x="2865546" y="2531230"/>
            <a:ext cx="3650670" cy="1077218"/>
          </a:xfrm>
          <a:prstGeom prst="rect">
            <a:avLst/>
          </a:prstGeom>
          <a:solidFill>
            <a:srgbClr val="FEE3D2"/>
          </a:solidFill>
        </p:spPr>
        <p:txBody>
          <a:bodyPr wrap="square">
            <a:spAutoFit/>
          </a:bodyPr>
          <a:lstStyle/>
          <a:p>
            <a:pPr marL="342900" indent="-342900">
              <a:buFont typeface="Wingdings" panose="05000000000000000000" pitchFamily="2" charset="2"/>
              <a:buChar char="ü"/>
            </a:pPr>
            <a:r>
              <a:rPr lang="zh-CN" altLang="en-US" sz="1600" b="0" dirty="0">
                <a:solidFill>
                  <a:schemeClr val="accent1">
                    <a:lumMod val="75000"/>
                  </a:schemeClr>
                </a:solidFill>
                <a:ea typeface="仿宋_GB2312"/>
                <a:cs typeface="Times New Roman" panose="02020603050405020304" pitchFamily="18" charset="0"/>
              </a:rPr>
              <a:t>监测电网是否存在过载情况，当电网过载超过系统允许最大值时，配电系统需要根据控制策略对该支路进行重启或断电操作。</a:t>
            </a:r>
            <a:endParaRPr lang="zh-CN" altLang="en-US" sz="1600" dirty="0">
              <a:solidFill>
                <a:srgbClr val="0000FF"/>
              </a:solidFill>
            </a:endParaRPr>
          </a:p>
        </p:txBody>
      </p:sp>
      <p:sp>
        <p:nvSpPr>
          <p:cNvPr id="13" name="矩形 12">
            <a:extLst>
              <a:ext uri="{FF2B5EF4-FFF2-40B4-BE49-F238E27FC236}">
                <a16:creationId xmlns:a16="http://schemas.microsoft.com/office/drawing/2014/main" id="{C00E55B1-50D4-4EEF-B323-AE09F3EEA698}"/>
              </a:ext>
            </a:extLst>
          </p:cNvPr>
          <p:cNvSpPr/>
          <p:nvPr/>
        </p:nvSpPr>
        <p:spPr>
          <a:xfrm>
            <a:off x="2865546" y="3556480"/>
            <a:ext cx="3650670" cy="1815882"/>
          </a:xfrm>
          <a:prstGeom prst="rect">
            <a:avLst/>
          </a:prstGeom>
          <a:solidFill>
            <a:srgbClr val="FFFF00"/>
          </a:solidFill>
        </p:spPr>
        <p:txBody>
          <a:bodyPr wrap="square">
            <a:spAutoFit/>
          </a:bodyPr>
          <a:lstStyle/>
          <a:p>
            <a:pPr marL="342900" indent="-342900">
              <a:buFont typeface="Wingdings" panose="05000000000000000000" pitchFamily="2" charset="2"/>
              <a:buChar char="ü"/>
            </a:pPr>
            <a:r>
              <a:rPr lang="zh-CN" altLang="en-US" sz="1600" b="0" dirty="0">
                <a:solidFill>
                  <a:schemeClr val="tx2"/>
                </a:solidFill>
                <a:ea typeface="仿宋_GB2312"/>
                <a:cs typeface="Times New Roman" panose="02020603050405020304" pitchFamily="18" charset="0"/>
              </a:rPr>
              <a:t>监测供电设备输出是否超压，当电压超过最大允许值时，配电系统需要切换到保护模式，保持用对用电设备造成损坏；供配电系统还需要对飞行器中的蓄电池进行监测和管理，实现对蓄电池合理的充放电调节。</a:t>
            </a:r>
          </a:p>
        </p:txBody>
      </p:sp>
      <p:sp>
        <p:nvSpPr>
          <p:cNvPr id="9" name="矩形 8">
            <a:extLst>
              <a:ext uri="{FF2B5EF4-FFF2-40B4-BE49-F238E27FC236}">
                <a16:creationId xmlns:a16="http://schemas.microsoft.com/office/drawing/2014/main" id="{ED9B2272-7B5E-4EBF-8F0F-905EF90D2A81}"/>
              </a:ext>
            </a:extLst>
          </p:cNvPr>
          <p:cNvSpPr/>
          <p:nvPr/>
        </p:nvSpPr>
        <p:spPr>
          <a:xfrm>
            <a:off x="395537" y="1613970"/>
            <a:ext cx="6120679" cy="961289"/>
          </a:xfrm>
          <a:prstGeom prst="rect">
            <a:avLst/>
          </a:prstGeom>
          <a:solidFill>
            <a:schemeClr val="accent4">
              <a:lumMod val="20000"/>
              <a:lumOff val="80000"/>
            </a:schemeClr>
          </a:solidFill>
        </p:spPr>
        <p:txBody>
          <a:bodyPr wrap="square">
            <a:spAutoFit/>
          </a:bodyPr>
          <a:lstStyle/>
          <a:p>
            <a:pPr marL="342900" indent="-342900">
              <a:lnSpc>
                <a:spcPct val="150000"/>
              </a:lnSpc>
              <a:buFont typeface="Wingdings" panose="05000000000000000000" pitchFamily="2" charset="2"/>
              <a:buChar char="Ø"/>
            </a:pPr>
            <a:r>
              <a:rPr lang="zh-CN" altLang="en-US" b="0" dirty="0">
                <a:solidFill>
                  <a:schemeClr val="accent3">
                    <a:lumMod val="50000"/>
                  </a:schemeClr>
                </a:solidFill>
                <a:ea typeface="仿宋_GB2312"/>
                <a:cs typeface="Times New Roman" panose="02020603050405020304" pitchFamily="18" charset="0"/>
              </a:rPr>
              <a:t>航天系统通常选用</a:t>
            </a:r>
            <a:r>
              <a:rPr lang="en-US" altLang="zh-CN" b="0" dirty="0">
                <a:solidFill>
                  <a:schemeClr val="accent3">
                    <a:lumMod val="50000"/>
                  </a:schemeClr>
                </a:solidFill>
                <a:ea typeface="仿宋_GB2312"/>
                <a:cs typeface="Times New Roman" panose="02020603050405020304" pitchFamily="18" charset="0"/>
              </a:rPr>
              <a:t>28V</a:t>
            </a:r>
            <a:r>
              <a:rPr lang="zh-CN" altLang="en-US" b="0" dirty="0">
                <a:solidFill>
                  <a:schemeClr val="accent3">
                    <a:lumMod val="50000"/>
                  </a:schemeClr>
                </a:solidFill>
                <a:ea typeface="仿宋_GB2312"/>
                <a:cs typeface="Times New Roman" panose="02020603050405020304" pitchFamily="18" charset="0"/>
              </a:rPr>
              <a:t>母线电压，所需的各种其他电压，都在供配电单元中由母线电压变换产生。</a:t>
            </a:r>
          </a:p>
        </p:txBody>
      </p:sp>
      <p:pic>
        <p:nvPicPr>
          <p:cNvPr id="12290" name="Picture 2" descr="无人航天器_360百科">
            <a:extLst>
              <a:ext uri="{FF2B5EF4-FFF2-40B4-BE49-F238E27FC236}">
                <a16:creationId xmlns:a16="http://schemas.microsoft.com/office/drawing/2014/main" id="{4C39ADB1-A67E-4C04-A215-0D5CA8D70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216" y="1700808"/>
            <a:ext cx="2095500" cy="2066925"/>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航空航天设计：为太空应用选择电容器 - 资源中心">
            <a:extLst>
              <a:ext uri="{FF2B5EF4-FFF2-40B4-BE49-F238E27FC236}">
                <a16:creationId xmlns:a16="http://schemas.microsoft.com/office/drawing/2014/main" id="{F41DFCD9-DFA4-4B40-87BA-E8620F65272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43484" y="5358717"/>
            <a:ext cx="1844939" cy="1120557"/>
          </a:xfrm>
          <a:prstGeom prst="rect">
            <a:avLst/>
          </a:prstGeom>
          <a:noFill/>
          <a:extLst>
            <a:ext uri="{909E8E84-426E-40DD-AFC4-6F175D3DCCD1}">
              <a14:hiddenFill xmlns:a14="http://schemas.microsoft.com/office/drawing/2010/main">
                <a:solidFill>
                  <a:srgbClr val="FFFFFF"/>
                </a:solidFill>
              </a14:hiddenFill>
            </a:ext>
          </a:extLst>
        </p:spPr>
      </p:pic>
      <p:pic>
        <p:nvPicPr>
          <p:cNvPr id="12296" name="Picture 8" descr="115V/400Hz AC转28VDC和110V/60Hz AC机组电源系统 - 便携式设备机载供电系统 - 成都锐能科技有限公司">
            <a:extLst>
              <a:ext uri="{FF2B5EF4-FFF2-40B4-BE49-F238E27FC236}">
                <a16:creationId xmlns:a16="http://schemas.microsoft.com/office/drawing/2014/main" id="{684DE0B8-B25E-4165-A904-236B7B0679F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43485" y="4190128"/>
            <a:ext cx="1844938" cy="1168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47279"/>
      </p:ext>
    </p:extLst>
  </p:cSld>
  <p:clrMapOvr>
    <a:masterClrMapping/>
  </p:clrMapOvr>
  <p:transition>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课程定位</a:t>
            </a:r>
            <a:endParaRPr lang="zh-CN" altLang="en-US" dirty="0">
              <a:solidFill>
                <a:schemeClr val="bg1"/>
              </a:solidFill>
            </a:endParaRPr>
          </a:p>
        </p:txBody>
      </p:sp>
      <p:sp>
        <p:nvSpPr>
          <p:cNvPr id="21" name="矩形 4">
            <a:extLst>
              <a:ext uri="{FF2B5EF4-FFF2-40B4-BE49-F238E27FC236}">
                <a16:creationId xmlns:a16="http://schemas.microsoft.com/office/drawing/2014/main" id="{77CF6864-229B-456E-9D47-39CED24DB522}"/>
              </a:ext>
            </a:extLst>
          </p:cNvPr>
          <p:cNvSpPr>
            <a:spLocks noChangeArrowheads="1"/>
          </p:cNvSpPr>
          <p:nvPr/>
        </p:nvSpPr>
        <p:spPr bwMode="auto">
          <a:xfrm>
            <a:off x="755576" y="5949280"/>
            <a:ext cx="5760640" cy="461665"/>
          </a:xfrm>
          <a:prstGeom prst="rect">
            <a:avLst/>
          </a:prstGeom>
          <a:solidFill>
            <a:schemeClr val="tx2">
              <a:lumMod val="20000"/>
              <a:lumOff val="80000"/>
            </a:schemeClr>
          </a:solidFill>
          <a:ln>
            <a:noFill/>
          </a:ln>
          <a:extLst/>
        </p:spPr>
        <p:txBody>
          <a:bodyPr wrap="square">
            <a:spAutoFit/>
          </a:bodyPr>
          <a:lstStyle/>
          <a:p>
            <a:pPr algn="l"/>
            <a:r>
              <a:rPr lang="zh-CN" altLang="en-US" sz="2400" dirty="0">
                <a:solidFill>
                  <a:srgbClr val="FF0000"/>
                </a:solidFill>
                <a:latin typeface="黑体" pitchFamily="49" charset="-122"/>
                <a:ea typeface="黑体" pitchFamily="49" charset="-122"/>
              </a:rPr>
              <a:t>本节课简要介绍航天器电源及供配电系统</a:t>
            </a:r>
          </a:p>
        </p:txBody>
      </p:sp>
      <p:pic>
        <p:nvPicPr>
          <p:cNvPr id="11" name="图片 10">
            <a:extLst>
              <a:ext uri="{FF2B5EF4-FFF2-40B4-BE49-F238E27FC236}">
                <a16:creationId xmlns:a16="http://schemas.microsoft.com/office/drawing/2014/main" id="{6659AECA-FC97-4819-ABDE-42DFFC3CDF9B}"/>
              </a:ext>
            </a:extLst>
          </p:cNvPr>
          <p:cNvPicPr>
            <a:picLocks noChangeAspect="1"/>
          </p:cNvPicPr>
          <p:nvPr/>
        </p:nvPicPr>
        <p:blipFill>
          <a:blip r:embed="rId2"/>
          <a:stretch>
            <a:fillRect/>
          </a:stretch>
        </p:blipFill>
        <p:spPr>
          <a:xfrm>
            <a:off x="286408" y="1340768"/>
            <a:ext cx="8571183" cy="4392488"/>
          </a:xfrm>
          <a:prstGeom prst="rect">
            <a:avLst/>
          </a:prstGeom>
        </p:spPr>
      </p:pic>
      <p:sp>
        <p:nvSpPr>
          <p:cNvPr id="12" name="椭圆 11">
            <a:extLst>
              <a:ext uri="{FF2B5EF4-FFF2-40B4-BE49-F238E27FC236}">
                <a16:creationId xmlns:a16="http://schemas.microsoft.com/office/drawing/2014/main" id="{AC9AFD08-453F-4A5F-8B1C-F9D1E784A6F9}"/>
              </a:ext>
            </a:extLst>
          </p:cNvPr>
          <p:cNvSpPr/>
          <p:nvPr/>
        </p:nvSpPr>
        <p:spPr>
          <a:xfrm>
            <a:off x="6156176" y="2672916"/>
            <a:ext cx="1728192" cy="864096"/>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42674277"/>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307007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航天器供配电系统</a:t>
            </a:r>
            <a:endParaRPr lang="en-US" altLang="ko-KR" sz="28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7" y="1124812"/>
            <a:ext cx="7848728"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集中式供配电方式</a:t>
            </a:r>
            <a:endParaRPr lang="zh-CN" altLang="en-US" sz="2400" dirty="0">
              <a:solidFill>
                <a:srgbClr val="002060"/>
              </a:solidFill>
            </a:endParaRPr>
          </a:p>
        </p:txBody>
      </p:sp>
      <p:sp>
        <p:nvSpPr>
          <p:cNvPr id="14" name="矩形 13">
            <a:extLst>
              <a:ext uri="{FF2B5EF4-FFF2-40B4-BE49-F238E27FC236}">
                <a16:creationId xmlns:a16="http://schemas.microsoft.com/office/drawing/2014/main" id="{04DE90BE-39D5-42CD-919A-6E43C69BC756}"/>
              </a:ext>
            </a:extLst>
          </p:cNvPr>
          <p:cNvSpPr/>
          <p:nvPr/>
        </p:nvSpPr>
        <p:spPr>
          <a:xfrm>
            <a:off x="395536" y="5949280"/>
            <a:ext cx="7848730" cy="499624"/>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b="0" dirty="0">
                <a:solidFill>
                  <a:srgbClr val="990000"/>
                </a:solidFill>
                <a:ea typeface="仿宋_GB2312"/>
                <a:cs typeface="Times New Roman" panose="02020603050405020304" pitchFamily="18" charset="0"/>
              </a:rPr>
              <a:t>目前大多数飞行器中的供配电系统一般采用集中式配电方式。</a:t>
            </a:r>
          </a:p>
        </p:txBody>
      </p:sp>
      <p:sp>
        <p:nvSpPr>
          <p:cNvPr id="15" name="矩形 14">
            <a:extLst>
              <a:ext uri="{FF2B5EF4-FFF2-40B4-BE49-F238E27FC236}">
                <a16:creationId xmlns:a16="http://schemas.microsoft.com/office/drawing/2014/main" id="{AC3C7726-23F2-4923-8114-89C9BC58DE3A}"/>
              </a:ext>
            </a:extLst>
          </p:cNvPr>
          <p:cNvSpPr/>
          <p:nvPr/>
        </p:nvSpPr>
        <p:spPr>
          <a:xfrm>
            <a:off x="395538" y="1668682"/>
            <a:ext cx="7855156" cy="1705403"/>
          </a:xfrm>
          <a:prstGeom prst="rect">
            <a:avLst/>
          </a:prstGeom>
          <a:solidFill>
            <a:srgbClr val="FFC000"/>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chemeClr val="accent1">
                    <a:lumMod val="75000"/>
                  </a:schemeClr>
                </a:solidFill>
                <a:ea typeface="仿宋_GB2312"/>
                <a:cs typeface="Times New Roman" panose="02020603050405020304" pitchFamily="18" charset="0"/>
              </a:rPr>
              <a:t>集中式供配电方式：整个飞行器内只设置总体一级配电器，所有用电设备的配电控制点集中在一起。集中配电方式能对系统各用电设备所需电源进行集中进行</a:t>
            </a:r>
            <a:r>
              <a:rPr lang="en-US" altLang="zh-CN" sz="1800" b="0" dirty="0">
                <a:solidFill>
                  <a:schemeClr val="accent1">
                    <a:lumMod val="75000"/>
                  </a:schemeClr>
                </a:solidFill>
                <a:ea typeface="仿宋_GB2312"/>
                <a:cs typeface="Times New Roman" panose="02020603050405020304" pitchFamily="18" charset="0"/>
              </a:rPr>
              <a:t>DC-DC</a:t>
            </a:r>
            <a:r>
              <a:rPr lang="zh-CN" altLang="en-US" sz="1800" b="0" dirty="0">
                <a:solidFill>
                  <a:schemeClr val="accent1">
                    <a:lumMod val="75000"/>
                  </a:schemeClr>
                </a:solidFill>
                <a:ea typeface="仿宋_GB2312"/>
                <a:cs typeface="Times New Roman" panose="02020603050405020304" pitchFamily="18" charset="0"/>
              </a:rPr>
              <a:t>变换，使电源电压、输出功率、电压稳定度、一级纹波等参数都能满足各用电设备要求。</a:t>
            </a:r>
          </a:p>
        </p:txBody>
      </p:sp>
      <p:pic>
        <p:nvPicPr>
          <p:cNvPr id="16" name="Picture 2" descr="航天器电源系统模型库 - 同元">
            <a:extLst>
              <a:ext uri="{FF2B5EF4-FFF2-40B4-BE49-F238E27FC236}">
                <a16:creationId xmlns:a16="http://schemas.microsoft.com/office/drawing/2014/main" id="{12DDE958-E4F5-49C9-9F67-DCB615ED45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3374084"/>
            <a:ext cx="7848729" cy="2575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1780376"/>
      </p:ext>
    </p:extLst>
  </p:cSld>
  <p:clrMapOvr>
    <a:masterClrMapping/>
  </p:clrMapOvr>
  <p:transition>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307007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航天器供配电系统</a:t>
            </a:r>
            <a:endParaRPr lang="en-US" altLang="ko-KR" sz="28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812"/>
            <a:ext cx="7859281"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集中式供配电方式设计原理</a:t>
            </a:r>
            <a:endParaRPr lang="zh-CN" altLang="en-US" sz="2400" dirty="0">
              <a:solidFill>
                <a:srgbClr val="002060"/>
              </a:solidFill>
            </a:endParaRPr>
          </a:p>
        </p:txBody>
      </p:sp>
      <p:pic>
        <p:nvPicPr>
          <p:cNvPr id="2" name="图片 1">
            <a:extLst>
              <a:ext uri="{FF2B5EF4-FFF2-40B4-BE49-F238E27FC236}">
                <a16:creationId xmlns:a16="http://schemas.microsoft.com/office/drawing/2014/main" id="{BE24B733-8F79-41C1-B9ED-F22E1F36EE88}"/>
              </a:ext>
            </a:extLst>
          </p:cNvPr>
          <p:cNvPicPr>
            <a:picLocks noChangeAspect="1"/>
          </p:cNvPicPr>
          <p:nvPr/>
        </p:nvPicPr>
        <p:blipFill>
          <a:blip r:embed="rId3"/>
          <a:stretch>
            <a:fillRect/>
          </a:stretch>
        </p:blipFill>
        <p:spPr>
          <a:xfrm>
            <a:off x="755576" y="1809137"/>
            <a:ext cx="4178412" cy="3616400"/>
          </a:xfrm>
          <a:prstGeom prst="rect">
            <a:avLst/>
          </a:prstGeom>
        </p:spPr>
      </p:pic>
      <p:sp>
        <p:nvSpPr>
          <p:cNvPr id="7" name="矩形 6">
            <a:extLst>
              <a:ext uri="{FF2B5EF4-FFF2-40B4-BE49-F238E27FC236}">
                <a16:creationId xmlns:a16="http://schemas.microsoft.com/office/drawing/2014/main" id="{CFCED256-65DB-400D-BCC3-DE59EFC66ED9}"/>
              </a:ext>
            </a:extLst>
          </p:cNvPr>
          <p:cNvSpPr/>
          <p:nvPr/>
        </p:nvSpPr>
        <p:spPr>
          <a:xfrm>
            <a:off x="5060466" y="1683359"/>
            <a:ext cx="3194352" cy="3742178"/>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Ø"/>
            </a:pPr>
            <a:r>
              <a:rPr lang="zh-CN" altLang="en-US" sz="1600" b="0" dirty="0">
                <a:solidFill>
                  <a:schemeClr val="accent3">
                    <a:lumMod val="50000"/>
                  </a:schemeClr>
                </a:solidFill>
                <a:ea typeface="仿宋_GB2312"/>
                <a:cs typeface="Times New Roman" panose="02020603050405020304" pitchFamily="18" charset="0"/>
              </a:rPr>
              <a:t>高超声速飞行器的工作电源来自机载蓄电池。由于系统工作时负载处于动态变化状态，因此蓄电池输出的电压稳定性较差。系统中用电设备的工作电压除了系统电压外还有其他工作电压，如图中所示使用</a:t>
            </a:r>
            <a:r>
              <a:rPr lang="en-US" altLang="zh-CN" sz="1600" b="0" dirty="0">
                <a:solidFill>
                  <a:schemeClr val="accent3">
                    <a:lumMod val="50000"/>
                  </a:schemeClr>
                </a:solidFill>
                <a:ea typeface="仿宋_GB2312"/>
                <a:cs typeface="Times New Roman" panose="02020603050405020304" pitchFamily="18" charset="0"/>
              </a:rPr>
              <a:t>+15</a:t>
            </a:r>
            <a:r>
              <a:rPr lang="zh-CN" altLang="en-US" sz="1600" b="0" dirty="0">
                <a:solidFill>
                  <a:schemeClr val="accent3">
                    <a:lumMod val="50000"/>
                  </a:schemeClr>
                </a:solidFill>
                <a:ea typeface="仿宋_GB2312"/>
                <a:cs typeface="Times New Roman" panose="02020603050405020304" pitchFamily="18" charset="0"/>
              </a:rPr>
              <a:t>、</a:t>
            </a:r>
            <a:r>
              <a:rPr lang="en-US" altLang="zh-CN" sz="1600" b="0" dirty="0">
                <a:solidFill>
                  <a:schemeClr val="accent3">
                    <a:lumMod val="50000"/>
                  </a:schemeClr>
                </a:solidFill>
                <a:ea typeface="仿宋_GB2312"/>
                <a:cs typeface="Times New Roman" panose="02020603050405020304" pitchFamily="18" charset="0"/>
              </a:rPr>
              <a:t>-15V</a:t>
            </a:r>
            <a:r>
              <a:rPr lang="zh-CN" altLang="en-US" sz="1600" b="0" dirty="0">
                <a:solidFill>
                  <a:schemeClr val="accent3">
                    <a:lumMod val="50000"/>
                  </a:schemeClr>
                </a:solidFill>
                <a:ea typeface="仿宋_GB2312"/>
                <a:cs typeface="Times New Roman" panose="02020603050405020304" pitchFamily="18" charset="0"/>
              </a:rPr>
              <a:t>工作电压的设备。如图，配电系统需要通过</a:t>
            </a:r>
            <a:r>
              <a:rPr lang="en-US" altLang="zh-CN" sz="1600" b="0" dirty="0">
                <a:solidFill>
                  <a:schemeClr val="accent3">
                    <a:lumMod val="50000"/>
                  </a:schemeClr>
                </a:solidFill>
                <a:ea typeface="仿宋_GB2312"/>
                <a:cs typeface="Times New Roman" panose="02020603050405020304" pitchFamily="18" charset="0"/>
              </a:rPr>
              <a:t>DC-DC</a:t>
            </a:r>
            <a:r>
              <a:rPr lang="zh-CN" altLang="en-US" sz="1600" b="0" dirty="0">
                <a:solidFill>
                  <a:schemeClr val="accent3">
                    <a:lumMod val="50000"/>
                  </a:schemeClr>
                </a:solidFill>
                <a:ea typeface="仿宋_GB2312"/>
                <a:cs typeface="Times New Roman" panose="02020603050405020304" pitchFamily="18" charset="0"/>
              </a:rPr>
              <a:t>实现电网稳压和转换的功能。</a:t>
            </a:r>
          </a:p>
        </p:txBody>
      </p:sp>
    </p:spTree>
    <p:extLst>
      <p:ext uri="{BB962C8B-B14F-4D97-AF65-F5344CB8AC3E}">
        <p14:creationId xmlns:p14="http://schemas.microsoft.com/office/powerpoint/2010/main" val="2976886292"/>
      </p:ext>
    </p:extLst>
  </p:cSld>
  <p:clrMapOvr>
    <a:masterClrMapping/>
  </p:clrMapOvr>
  <p:transition>
    <p:wipe dir="d"/>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307007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航天器供配电系统</a:t>
            </a:r>
            <a:endParaRPr lang="en-US" altLang="ko-KR" sz="28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7848872"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集中式供配电方式优缺点以及分布式供电系统展望</a:t>
            </a:r>
            <a:endParaRPr lang="zh-CN" altLang="en-US" sz="2400" dirty="0">
              <a:solidFill>
                <a:srgbClr val="002060"/>
              </a:solidFill>
            </a:endParaRPr>
          </a:p>
        </p:txBody>
      </p:sp>
      <p:sp>
        <p:nvSpPr>
          <p:cNvPr id="6" name="矩形 5">
            <a:extLst>
              <a:ext uri="{FF2B5EF4-FFF2-40B4-BE49-F238E27FC236}">
                <a16:creationId xmlns:a16="http://schemas.microsoft.com/office/drawing/2014/main" id="{AC608410-A831-4D49-B9B5-ABEC6D8EDE49}"/>
              </a:ext>
            </a:extLst>
          </p:cNvPr>
          <p:cNvSpPr/>
          <p:nvPr/>
        </p:nvSpPr>
        <p:spPr>
          <a:xfrm>
            <a:off x="395536" y="1606056"/>
            <a:ext cx="4896544" cy="1289905"/>
          </a:xfrm>
          <a:prstGeom prst="rect">
            <a:avLst/>
          </a:prstGeom>
          <a:solidFill>
            <a:srgbClr val="FFFF00"/>
          </a:solidFill>
        </p:spPr>
        <p:txBody>
          <a:bodyPr wrap="square">
            <a:spAutoFit/>
          </a:bodyPr>
          <a:lstStyle/>
          <a:p>
            <a:pPr marL="342900" indent="-342900">
              <a:lnSpc>
                <a:spcPct val="150000"/>
              </a:lnSpc>
              <a:buFont typeface="Wingdings" panose="05000000000000000000" pitchFamily="2" charset="2"/>
              <a:buChar char="ü"/>
            </a:pPr>
            <a:r>
              <a:rPr lang="zh-CN" altLang="en-US" sz="1800" b="0" dirty="0">
                <a:solidFill>
                  <a:schemeClr val="tx2"/>
                </a:solidFill>
                <a:ea typeface="仿宋_GB2312"/>
                <a:cs typeface="Times New Roman" panose="02020603050405020304" pitchFamily="18" charset="0"/>
              </a:rPr>
              <a:t>优点：集中式配电系统具有集中管理和统一转化的特点，配电系统设计相对简单，开发周期较短。</a:t>
            </a:r>
          </a:p>
        </p:txBody>
      </p:sp>
      <p:sp>
        <p:nvSpPr>
          <p:cNvPr id="9" name="矩形 8">
            <a:extLst>
              <a:ext uri="{FF2B5EF4-FFF2-40B4-BE49-F238E27FC236}">
                <a16:creationId xmlns:a16="http://schemas.microsoft.com/office/drawing/2014/main" id="{C82BA3AF-D2D9-4482-93F4-653EC636F279}"/>
              </a:ext>
            </a:extLst>
          </p:cNvPr>
          <p:cNvSpPr/>
          <p:nvPr/>
        </p:nvSpPr>
        <p:spPr>
          <a:xfrm>
            <a:off x="395536" y="2921751"/>
            <a:ext cx="4896544" cy="1705403"/>
          </a:xfrm>
          <a:prstGeom prst="rect">
            <a:avLst/>
          </a:prstGeom>
          <a:solidFill>
            <a:srgbClr val="FEE3D2"/>
          </a:solidFill>
        </p:spPr>
        <p:txBody>
          <a:bodyPr wrap="square">
            <a:spAutoFit/>
          </a:bodyPr>
          <a:lstStyle/>
          <a:p>
            <a:pPr marL="342900" indent="-342900">
              <a:lnSpc>
                <a:spcPct val="150000"/>
              </a:lnSpc>
              <a:buFont typeface="Wingdings" panose="05000000000000000000" pitchFamily="2" charset="2"/>
              <a:buChar char="ü"/>
            </a:pPr>
            <a:r>
              <a:rPr lang="zh-CN" altLang="en-US" sz="1800" b="0" dirty="0">
                <a:solidFill>
                  <a:schemeClr val="accent1">
                    <a:lumMod val="75000"/>
                  </a:schemeClr>
                </a:solidFill>
                <a:ea typeface="仿宋_GB2312"/>
                <a:cs typeface="Times New Roman" panose="02020603050405020304" pitchFamily="18" charset="0"/>
              </a:rPr>
              <a:t>缺点：集中式配电导致输出点与远端用电设备的电缆连接较长，电电压衰减加大。当集中式配电系统设计固化后，其拓展性较差，限制了系统用电设备的拓展。</a:t>
            </a:r>
          </a:p>
        </p:txBody>
      </p:sp>
      <p:pic>
        <p:nvPicPr>
          <p:cNvPr id="10" name="Picture 4" descr="航空航天器供电系统">
            <a:extLst>
              <a:ext uri="{FF2B5EF4-FFF2-40B4-BE49-F238E27FC236}">
                <a16:creationId xmlns:a16="http://schemas.microsoft.com/office/drawing/2014/main" id="{0967DFB9-3BD3-4E6C-B874-8F534852467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16216" y="4685446"/>
            <a:ext cx="1795215" cy="1795215"/>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descr="航天器电源系统模型库 - 同元">
            <a:extLst>
              <a:ext uri="{FF2B5EF4-FFF2-40B4-BE49-F238E27FC236}">
                <a16:creationId xmlns:a16="http://schemas.microsoft.com/office/drawing/2014/main" id="{DA6FA5EE-4747-4A45-8AF0-270E6CF5DF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4624420"/>
            <a:ext cx="6217934" cy="1900924"/>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a:extLst>
              <a:ext uri="{FF2B5EF4-FFF2-40B4-BE49-F238E27FC236}">
                <a16:creationId xmlns:a16="http://schemas.microsoft.com/office/drawing/2014/main" id="{A4CC20A8-00EA-49B2-9200-ADB7BC63A77C}"/>
              </a:ext>
            </a:extLst>
          </p:cNvPr>
          <p:cNvSpPr/>
          <p:nvPr/>
        </p:nvSpPr>
        <p:spPr>
          <a:xfrm>
            <a:off x="5292080" y="1609107"/>
            <a:ext cx="2952328" cy="295189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展望：分布式监控系统具有离电设备距离端，拓展灵活等优点，成为未来飞行器配电系统的发展趋势。但分布式监控系统也面临着多点监控的技术难度。</a:t>
            </a:r>
          </a:p>
        </p:txBody>
      </p:sp>
    </p:spTree>
    <p:extLst>
      <p:ext uri="{BB962C8B-B14F-4D97-AF65-F5344CB8AC3E}">
        <p14:creationId xmlns:p14="http://schemas.microsoft.com/office/powerpoint/2010/main" val="2540388704"/>
      </p:ext>
    </p:extLst>
  </p:cSld>
  <p:clrMapOvr>
    <a:masterClrMapping/>
  </p:clrMapOvr>
  <p:transition>
    <p:wipe di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6876256" y="30613"/>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目录</a:t>
            </a:r>
            <a:endParaRPr lang="en-US" altLang="ko-KR" sz="2800" dirty="0">
              <a:solidFill>
                <a:schemeClr val="bg1"/>
              </a:solidFill>
              <a:latin typeface="黑体" pitchFamily="49" charset="-122"/>
              <a:ea typeface="黑体" pitchFamily="49" charset="-122"/>
            </a:endParaRPr>
          </a:p>
        </p:txBody>
      </p:sp>
      <p:sp>
        <p:nvSpPr>
          <p:cNvPr id="9" name="六边形 8">
            <a:extLst>
              <a:ext uri="{FF2B5EF4-FFF2-40B4-BE49-F238E27FC236}">
                <a16:creationId xmlns:a16="http://schemas.microsoft.com/office/drawing/2014/main" id="{62078721-F795-43E7-9591-B2CE56A70761}"/>
              </a:ext>
            </a:extLst>
          </p:cNvPr>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概述</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0" name="六边形 9">
            <a:extLst>
              <a:ext uri="{FF2B5EF4-FFF2-40B4-BE49-F238E27FC236}">
                <a16:creationId xmlns:a16="http://schemas.microsoft.com/office/drawing/2014/main" id="{F706F89C-79DC-47B5-9192-FC3E714CD1A3}"/>
              </a:ext>
            </a:extLst>
          </p:cNvPr>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a:extLst>
              <a:ext uri="{FF2B5EF4-FFF2-40B4-BE49-F238E27FC236}">
                <a16:creationId xmlns:a16="http://schemas.microsoft.com/office/drawing/2014/main" id="{BD849297-84AC-4D93-9B13-AB6CE542B957}"/>
              </a:ext>
            </a:extLst>
          </p:cNvPr>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电源系统的工作原理</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2" name="六边形 11">
            <a:extLst>
              <a:ext uri="{FF2B5EF4-FFF2-40B4-BE49-F238E27FC236}">
                <a16:creationId xmlns:a16="http://schemas.microsoft.com/office/drawing/2014/main" id="{5B0CCA66-6D67-4198-9F0B-F05814168372}"/>
              </a:ext>
            </a:extLst>
          </p:cNvPr>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3" name="六边形 12">
            <a:extLst>
              <a:ext uri="{FF2B5EF4-FFF2-40B4-BE49-F238E27FC236}">
                <a16:creationId xmlns:a16="http://schemas.microsoft.com/office/drawing/2014/main" id="{10264235-FD5C-4BA7-AE1F-40AEED0A231E}"/>
              </a:ext>
            </a:extLst>
          </p:cNvPr>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dirty="0">
                <a:solidFill>
                  <a:srgbClr val="FFFF00"/>
                </a:solidFill>
                <a:latin typeface="黑体" pitchFamily="49" charset="-122"/>
                <a:ea typeface="黑体" pitchFamily="49" charset="-122"/>
                <a:cs typeface="Times New Roman" panose="02020603050405020304" pitchFamily="18" charset="0"/>
              </a:rPr>
              <a:t>航天电源系统设计案例</a:t>
            </a:r>
          </a:p>
        </p:txBody>
      </p:sp>
      <p:sp>
        <p:nvSpPr>
          <p:cNvPr id="14" name="六边形 13">
            <a:extLst>
              <a:ext uri="{FF2B5EF4-FFF2-40B4-BE49-F238E27FC236}">
                <a16:creationId xmlns:a16="http://schemas.microsoft.com/office/drawing/2014/main" id="{7A787C9C-1A74-4707-9B88-B7BA9AA3AF96}"/>
              </a:ext>
            </a:extLst>
          </p:cNvPr>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5" name="六边形 14">
            <a:extLst>
              <a:ext uri="{FF2B5EF4-FFF2-40B4-BE49-F238E27FC236}">
                <a16:creationId xmlns:a16="http://schemas.microsoft.com/office/drawing/2014/main" id="{C6D43959-3DB6-45C0-9C84-60E41DE9DC0D}"/>
              </a:ext>
            </a:extLst>
          </p:cNvPr>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供配电系统的设计要求</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6" name="六边形 15">
            <a:extLst>
              <a:ext uri="{FF2B5EF4-FFF2-40B4-BE49-F238E27FC236}">
                <a16:creationId xmlns:a16="http://schemas.microsoft.com/office/drawing/2014/main" id="{9BC2D879-CFFB-4B7B-BED4-D01AB658E8E7}"/>
              </a:ext>
            </a:extLst>
          </p:cNvPr>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extLst>
      <p:ext uri="{BB962C8B-B14F-4D97-AF65-F5344CB8AC3E}">
        <p14:creationId xmlns:p14="http://schemas.microsoft.com/office/powerpoint/2010/main" val="323433376"/>
      </p:ext>
    </p:extLst>
  </p:cSld>
  <p:clrMapOvr>
    <a:masterClrMapping/>
  </p:clrMapOvr>
  <p:transition>
    <p:wipe dir="d"/>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7848872"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2896468"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蓄电池组参数分析</a:t>
            </a: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2912616" cy="458908"/>
          </a:xfrm>
          <a:prstGeom prst="rect">
            <a:avLst/>
          </a:prstGeom>
          <a:solidFill>
            <a:srgbClr val="FFFF00"/>
          </a:solidFill>
        </p:spPr>
        <p:txBody>
          <a:bodyPr wrap="square">
            <a:spAutoFit/>
          </a:bodyPr>
          <a:lstStyle/>
          <a:p>
            <a:pPr marL="400050" indent="-400050">
              <a:lnSpc>
                <a:spcPct val="150000"/>
              </a:lnSpc>
              <a:buFont typeface="+mj-lt"/>
              <a:buAutoNum type="romanUcPeriod"/>
            </a:pPr>
            <a:r>
              <a:rPr lang="zh-CN" altLang="en-US" sz="1800" b="0" dirty="0">
                <a:solidFill>
                  <a:schemeClr val="tx2"/>
                </a:solidFill>
                <a:ea typeface="仿宋_GB2312"/>
                <a:cs typeface="Times New Roman" panose="02020603050405020304" pitchFamily="18" charset="0"/>
              </a:rPr>
              <a:t>单体电池数量的确定</a:t>
            </a:r>
          </a:p>
        </p:txBody>
      </p:sp>
      <p:sp>
        <p:nvSpPr>
          <p:cNvPr id="2" name="矩形 1">
            <a:extLst>
              <a:ext uri="{FF2B5EF4-FFF2-40B4-BE49-F238E27FC236}">
                <a16:creationId xmlns:a16="http://schemas.microsoft.com/office/drawing/2014/main" id="{620B5469-B0F9-467B-A091-9AB083F82D0D}"/>
              </a:ext>
            </a:extLst>
          </p:cNvPr>
          <p:cNvSpPr/>
          <p:nvPr/>
        </p:nvSpPr>
        <p:spPr>
          <a:xfrm>
            <a:off x="395536" y="2513059"/>
            <a:ext cx="5760640" cy="1015663"/>
          </a:xfrm>
          <a:prstGeom prst="rect">
            <a:avLst/>
          </a:prstGeom>
          <a:solidFill>
            <a:schemeClr val="bg1">
              <a:lumMod val="85000"/>
            </a:schemeClr>
          </a:solidFill>
        </p:spPr>
        <p:txBody>
          <a:bodyPr wrap="square">
            <a:spAutoFit/>
          </a:bodyPr>
          <a:lstStyle/>
          <a:p>
            <a:r>
              <a:rPr lang="zh-CN" altLang="en-US" b="0" dirty="0">
                <a:solidFill>
                  <a:srgbClr val="FF0000"/>
                </a:solidFill>
                <a:latin typeface="宋体" panose="02010600030101010101" pitchFamily="2" charset="-122"/>
                <a:ea typeface="宋体" panose="02010600030101010101" pitchFamily="2" charset="-122"/>
              </a:rPr>
              <a:t>（镍镉）蓄电池组中串联单体电池数量是由电源系统所需电池组的工作电压范围来确定的，计算公式为 ：</a:t>
            </a:r>
          </a:p>
        </p:txBody>
      </p:sp>
      <p:pic>
        <p:nvPicPr>
          <p:cNvPr id="4" name="图片 3">
            <a:extLst>
              <a:ext uri="{FF2B5EF4-FFF2-40B4-BE49-F238E27FC236}">
                <a16:creationId xmlns:a16="http://schemas.microsoft.com/office/drawing/2014/main" id="{86457A66-65C2-4A6A-A7A9-898BB108C621}"/>
              </a:ext>
            </a:extLst>
          </p:cNvPr>
          <p:cNvPicPr>
            <a:picLocks noChangeAspect="1"/>
          </p:cNvPicPr>
          <p:nvPr/>
        </p:nvPicPr>
        <p:blipFill>
          <a:blip r:embed="rId3"/>
          <a:stretch>
            <a:fillRect/>
          </a:stretch>
        </p:blipFill>
        <p:spPr>
          <a:xfrm>
            <a:off x="251520" y="3973766"/>
            <a:ext cx="2032372" cy="602856"/>
          </a:xfrm>
          <a:prstGeom prst="rect">
            <a:avLst/>
          </a:prstGeom>
        </p:spPr>
      </p:pic>
      <p:sp>
        <p:nvSpPr>
          <p:cNvPr id="5" name="矩形 4">
            <a:extLst>
              <a:ext uri="{FF2B5EF4-FFF2-40B4-BE49-F238E27FC236}">
                <a16:creationId xmlns:a16="http://schemas.microsoft.com/office/drawing/2014/main" id="{547A94F8-302E-4853-B5FA-F440A63CB662}"/>
              </a:ext>
            </a:extLst>
          </p:cNvPr>
          <p:cNvSpPr/>
          <p:nvPr/>
        </p:nvSpPr>
        <p:spPr>
          <a:xfrm>
            <a:off x="2019772" y="3528722"/>
            <a:ext cx="4136404" cy="1384995"/>
          </a:xfrm>
          <a:prstGeom prst="rect">
            <a:avLst/>
          </a:prstGeom>
          <a:solidFill>
            <a:srgbClr val="FFFF00"/>
          </a:solidFill>
        </p:spPr>
        <p:txBody>
          <a:bodyPr wrap="square">
            <a:spAutoFit/>
          </a:bodyPr>
          <a:lstStyle/>
          <a:p>
            <a:pPr algn="just"/>
            <a:r>
              <a:rPr lang="zh-CN" altLang="en-US" sz="1400" b="0" dirty="0">
                <a:solidFill>
                  <a:srgbClr val="FF0000"/>
                </a:solidFill>
                <a:latin typeface="宋体" panose="02010600030101010101" pitchFamily="2" charset="-122"/>
                <a:ea typeface="宋体" panose="02010600030101010101" pitchFamily="2" charset="-122"/>
              </a:rPr>
              <a:t>式中 ，</a:t>
            </a:r>
            <a:r>
              <a:rPr lang="en-US" altLang="zh-CN" sz="1400" b="0" i="1" dirty="0">
                <a:solidFill>
                  <a:srgbClr val="FF0000"/>
                </a:solidFill>
                <a:latin typeface="Arial" panose="020B0604020202020204" pitchFamily="34" charset="0"/>
                <a:ea typeface="宋体" panose="02010600030101010101" pitchFamily="2" charset="-122"/>
              </a:rPr>
              <a:t>n</a:t>
            </a:r>
            <a:r>
              <a:rPr lang="en-US" altLang="zh-CN" sz="1400" b="0" i="1" baseline="-25000" dirty="0">
                <a:solidFill>
                  <a:srgbClr val="FF0000"/>
                </a:solidFill>
                <a:latin typeface="Arial" panose="020B0604020202020204" pitchFamily="34" charset="0"/>
                <a:ea typeface="宋体" panose="02010600030101010101" pitchFamily="2" charset="-122"/>
              </a:rPr>
              <a:t>B</a:t>
            </a:r>
            <a:r>
              <a:rPr lang="zh-CN" altLang="en-US" sz="1400" b="0" dirty="0">
                <a:solidFill>
                  <a:srgbClr val="FF0000"/>
                </a:solidFill>
                <a:latin typeface="宋体" panose="02010600030101010101" pitchFamily="2" charset="-122"/>
                <a:ea typeface="宋体" panose="02010600030101010101" pitchFamily="2" charset="-122"/>
              </a:rPr>
              <a:t>为电池组工作电压范围确定的单体电池数量（取整数）</a:t>
            </a:r>
            <a:r>
              <a:rPr lang="en-US" altLang="zh-CN" sz="1400" b="0" dirty="0">
                <a:solidFill>
                  <a:srgbClr val="FF0000"/>
                </a:solidFill>
                <a:latin typeface="宋体" panose="02010600030101010101" pitchFamily="2" charset="-122"/>
                <a:ea typeface="宋体" panose="02010600030101010101" pitchFamily="2" charset="-122"/>
              </a:rPr>
              <a:t>;</a:t>
            </a:r>
            <a:r>
              <a:rPr lang="en-US" altLang="zh-CN" sz="1400" b="0" i="1" dirty="0">
                <a:solidFill>
                  <a:srgbClr val="FF0000"/>
                </a:solidFill>
                <a:latin typeface="Arial" panose="020B0604020202020204" pitchFamily="34" charset="0"/>
                <a:ea typeface="宋体" panose="02010600030101010101" pitchFamily="2" charset="-122"/>
              </a:rPr>
              <a:t>V</a:t>
            </a:r>
            <a:r>
              <a:rPr lang="en-US" altLang="zh-CN" sz="1400" b="0" i="1" baseline="-25000" dirty="0">
                <a:solidFill>
                  <a:srgbClr val="FF0000"/>
                </a:solidFill>
                <a:latin typeface="Arial" panose="020B0604020202020204" pitchFamily="34" charset="0"/>
                <a:ea typeface="宋体" panose="02010600030101010101" pitchFamily="2" charset="-122"/>
              </a:rPr>
              <a:t>B</a:t>
            </a:r>
            <a:r>
              <a:rPr lang="zh-CN" altLang="en-US" sz="1400" b="0" dirty="0">
                <a:solidFill>
                  <a:srgbClr val="FF0000"/>
                </a:solidFill>
                <a:latin typeface="宋体" panose="02010600030101010101" pitchFamily="2" charset="-122"/>
                <a:ea typeface="宋体" panose="02010600030101010101" pitchFamily="2" charset="-122"/>
              </a:rPr>
              <a:t>为电源系统要求蓄电池组的最低工作电压；</a:t>
            </a:r>
            <a:r>
              <a:rPr lang="en-US" altLang="zh-CN" sz="1400" b="0" dirty="0">
                <a:solidFill>
                  <a:srgbClr val="FF0000"/>
                </a:solidFill>
                <a:latin typeface="宋体" panose="02010600030101010101" pitchFamily="2" charset="-122"/>
                <a:ea typeface="宋体" panose="02010600030101010101" pitchFamily="2" charset="-122"/>
              </a:rPr>
              <a:t>V</a:t>
            </a:r>
            <a:r>
              <a:rPr lang="en-US" altLang="zh-CN" sz="1400" b="0" baseline="-25000" dirty="0">
                <a:solidFill>
                  <a:srgbClr val="FF0000"/>
                </a:solidFill>
                <a:latin typeface="宋体" panose="02010600030101010101" pitchFamily="2" charset="-122"/>
                <a:ea typeface="宋体" panose="02010600030101010101" pitchFamily="2" charset="-122"/>
              </a:rPr>
              <a:t>D</a:t>
            </a:r>
            <a:r>
              <a:rPr lang="zh-CN" altLang="en-US" sz="1400" b="0" dirty="0">
                <a:solidFill>
                  <a:srgbClr val="FF0000"/>
                </a:solidFill>
                <a:latin typeface="宋体" panose="02010600030101010101" pitchFamily="2" charset="-122"/>
                <a:ea typeface="宋体" panose="02010600030101010101" pitchFamily="2" charset="-122"/>
              </a:rPr>
              <a:t>为放电二极管压降及一只单体电池开路时旁路二极管压降（一般取</a:t>
            </a:r>
            <a:r>
              <a:rPr lang="en-US" altLang="zh-CN" sz="1400" b="0" dirty="0">
                <a:solidFill>
                  <a:srgbClr val="FF0000"/>
                </a:solidFill>
                <a:latin typeface="Times New Roman" panose="02020603050405020304" pitchFamily="18" charset="0"/>
                <a:ea typeface="宋体" panose="02010600030101010101" pitchFamily="2" charset="-122"/>
              </a:rPr>
              <a:t>0. 7V</a:t>
            </a:r>
            <a:r>
              <a:rPr lang="zh-CN" altLang="en-US" sz="1400" b="0" dirty="0">
                <a:solidFill>
                  <a:srgbClr val="FF0000"/>
                </a:solidFill>
                <a:latin typeface="宋体" panose="02010600030101010101" pitchFamily="2" charset="-122"/>
                <a:ea typeface="宋体" panose="02010600030101010101" pitchFamily="2" charset="-122"/>
              </a:rPr>
              <a:t>）</a:t>
            </a:r>
            <a:r>
              <a:rPr lang="en-US" altLang="zh-CN" sz="1400" b="0" dirty="0">
                <a:solidFill>
                  <a:srgbClr val="FF0000"/>
                </a:solidFill>
                <a:latin typeface="Times New Roman" panose="02020603050405020304" pitchFamily="18" charset="0"/>
                <a:ea typeface="宋体" panose="02010600030101010101" pitchFamily="2" charset="-122"/>
              </a:rPr>
              <a:t>; V</a:t>
            </a:r>
            <a:r>
              <a:rPr lang="en-US" altLang="zh-CN" sz="1400" b="0" baseline="-25000" dirty="0">
                <a:solidFill>
                  <a:srgbClr val="FF0000"/>
                </a:solidFill>
                <a:latin typeface="Times New Roman" panose="02020603050405020304" pitchFamily="18" charset="0"/>
                <a:ea typeface="宋体" panose="02010600030101010101" pitchFamily="2" charset="-122"/>
              </a:rPr>
              <a:t>L</a:t>
            </a:r>
            <a:r>
              <a:rPr lang="en-US" altLang="zh-CN" sz="1400" b="0" dirty="0">
                <a:solidFill>
                  <a:srgbClr val="FF0000"/>
                </a:solidFill>
                <a:latin typeface="Times New Roman" panose="02020603050405020304" pitchFamily="18" charset="0"/>
                <a:ea typeface="宋体" panose="02010600030101010101" pitchFamily="2" charset="-122"/>
              </a:rPr>
              <a:t> </a:t>
            </a:r>
            <a:r>
              <a:rPr lang="zh-CN" altLang="en-US" sz="1400" b="0" dirty="0">
                <a:solidFill>
                  <a:srgbClr val="FF0000"/>
                </a:solidFill>
                <a:latin typeface="宋体" panose="02010600030101010101" pitchFamily="2" charset="-122"/>
                <a:ea typeface="宋体" panose="02010600030101010101" pitchFamily="2" charset="-122"/>
              </a:rPr>
              <a:t>为线缆、插件等回路压降（一般取</a:t>
            </a:r>
            <a:r>
              <a:rPr lang="en-US" altLang="zh-CN" sz="1400" b="0" dirty="0">
                <a:solidFill>
                  <a:srgbClr val="FF0000"/>
                </a:solidFill>
                <a:latin typeface="Times New Roman" panose="02020603050405020304" pitchFamily="18" charset="0"/>
                <a:ea typeface="宋体" panose="02010600030101010101" pitchFamily="2" charset="-122"/>
              </a:rPr>
              <a:t>1.5V ) ; </a:t>
            </a:r>
            <a:r>
              <a:rPr lang="en-US" altLang="zh-CN" sz="1400" b="0" i="1" dirty="0">
                <a:solidFill>
                  <a:srgbClr val="FF0000"/>
                </a:solidFill>
                <a:latin typeface="Times New Roman" panose="02020603050405020304" pitchFamily="18" charset="0"/>
                <a:ea typeface="宋体" panose="02010600030101010101" pitchFamily="2" charset="-122"/>
              </a:rPr>
              <a:t>V</a:t>
            </a:r>
            <a:r>
              <a:rPr lang="en-US" altLang="zh-CN" sz="1400" b="0" i="1" baseline="-25000" dirty="0">
                <a:solidFill>
                  <a:srgbClr val="FF0000"/>
                </a:solidFill>
                <a:latin typeface="Times New Roman" panose="02020603050405020304" pitchFamily="18" charset="0"/>
                <a:ea typeface="宋体" panose="02010600030101010101" pitchFamily="2" charset="-122"/>
              </a:rPr>
              <a:t>SD</a:t>
            </a:r>
            <a:r>
              <a:rPr lang="zh-CN" altLang="en-US" sz="1400" b="0" dirty="0">
                <a:solidFill>
                  <a:srgbClr val="FF0000"/>
                </a:solidFill>
                <a:latin typeface="宋体" panose="02010600030101010101" pitchFamily="2" charset="-122"/>
                <a:ea typeface="宋体" panose="02010600030101010101" pitchFamily="2" charset="-122"/>
              </a:rPr>
              <a:t>为单体电池最低放电电压，初期取</a:t>
            </a:r>
            <a:r>
              <a:rPr lang="en-US" altLang="zh-CN" sz="1400" b="0" dirty="0">
                <a:solidFill>
                  <a:srgbClr val="FF0000"/>
                </a:solidFill>
                <a:latin typeface="Times New Roman" panose="02020603050405020304" pitchFamily="18" charset="0"/>
                <a:ea typeface="宋体" panose="02010600030101010101" pitchFamily="2" charset="-122"/>
              </a:rPr>
              <a:t>1.20V</a:t>
            </a:r>
            <a:r>
              <a:rPr lang="zh-CN" altLang="en-US" sz="1400" b="0" dirty="0">
                <a:solidFill>
                  <a:srgbClr val="FF0000"/>
                </a:solidFill>
                <a:latin typeface="宋体" panose="02010600030101010101" pitchFamily="2" charset="-122"/>
                <a:ea typeface="宋体" panose="02010600030101010101" pitchFamily="2" charset="-122"/>
              </a:rPr>
              <a:t>，末期取</a:t>
            </a:r>
            <a:r>
              <a:rPr lang="en-US" altLang="zh-CN" sz="1400" b="0" dirty="0">
                <a:solidFill>
                  <a:srgbClr val="FF0000"/>
                </a:solidFill>
                <a:latin typeface="Times New Roman" panose="02020603050405020304" pitchFamily="18" charset="0"/>
                <a:ea typeface="宋体" panose="02010600030101010101" pitchFamily="2" charset="-122"/>
              </a:rPr>
              <a:t>1.12V</a:t>
            </a:r>
            <a:r>
              <a:rPr lang="zh-CN" altLang="en-US" sz="1400" b="0" dirty="0">
                <a:solidFill>
                  <a:srgbClr val="FF0000"/>
                </a:solidFill>
                <a:latin typeface="宋体" panose="02010600030101010101" pitchFamily="2" charset="-122"/>
                <a:ea typeface="宋体" panose="02010600030101010101" pitchFamily="2" charset="-122"/>
              </a:rPr>
              <a:t>。</a:t>
            </a:r>
          </a:p>
        </p:txBody>
      </p:sp>
      <p:sp>
        <p:nvSpPr>
          <p:cNvPr id="7" name="矩形 6">
            <a:extLst>
              <a:ext uri="{FF2B5EF4-FFF2-40B4-BE49-F238E27FC236}">
                <a16:creationId xmlns:a16="http://schemas.microsoft.com/office/drawing/2014/main" id="{FBCF11B5-F30A-465D-ACAC-6B4AE53A76FC}"/>
              </a:ext>
            </a:extLst>
          </p:cNvPr>
          <p:cNvSpPr/>
          <p:nvPr/>
        </p:nvSpPr>
        <p:spPr>
          <a:xfrm>
            <a:off x="395536" y="4913717"/>
            <a:ext cx="5760640" cy="707886"/>
          </a:xfrm>
          <a:prstGeom prst="rect">
            <a:avLst/>
          </a:prstGeom>
          <a:solidFill>
            <a:schemeClr val="bg1">
              <a:lumMod val="85000"/>
            </a:schemeClr>
          </a:solidFill>
        </p:spPr>
        <p:txBody>
          <a:bodyPr wrap="square">
            <a:spAutoFit/>
          </a:bodyPr>
          <a:lstStyle/>
          <a:p>
            <a:r>
              <a:rPr lang="zh-CN" altLang="en-US" b="0" dirty="0">
                <a:solidFill>
                  <a:srgbClr val="FF0000"/>
                </a:solidFill>
                <a:latin typeface="宋体" panose="02010600030101010101" pitchFamily="2" charset="-122"/>
                <a:ea typeface="宋体" panose="02010600030101010101" pitchFamily="2" charset="-122"/>
              </a:rPr>
              <a:t>一般蓄电池组采用单体电池热备份技术，则单体电池总只数应为</a:t>
            </a:r>
          </a:p>
        </p:txBody>
      </p:sp>
      <p:pic>
        <p:nvPicPr>
          <p:cNvPr id="13" name="图片 12">
            <a:extLst>
              <a:ext uri="{FF2B5EF4-FFF2-40B4-BE49-F238E27FC236}">
                <a16:creationId xmlns:a16="http://schemas.microsoft.com/office/drawing/2014/main" id="{A0636273-BA98-4FCA-88F5-4062594EAC3D}"/>
              </a:ext>
            </a:extLst>
          </p:cNvPr>
          <p:cNvPicPr>
            <a:picLocks noChangeAspect="1"/>
          </p:cNvPicPr>
          <p:nvPr/>
        </p:nvPicPr>
        <p:blipFill>
          <a:blip r:embed="rId4"/>
          <a:stretch>
            <a:fillRect/>
          </a:stretch>
        </p:blipFill>
        <p:spPr>
          <a:xfrm>
            <a:off x="581278" y="5722044"/>
            <a:ext cx="1434600" cy="367400"/>
          </a:xfrm>
          <a:prstGeom prst="rect">
            <a:avLst/>
          </a:prstGeom>
        </p:spPr>
      </p:pic>
      <p:sp>
        <p:nvSpPr>
          <p:cNvPr id="14" name="矩形 13">
            <a:extLst>
              <a:ext uri="{FF2B5EF4-FFF2-40B4-BE49-F238E27FC236}">
                <a16:creationId xmlns:a16="http://schemas.microsoft.com/office/drawing/2014/main" id="{DDC08936-0E57-493D-A487-1297C0992BA1}"/>
              </a:ext>
            </a:extLst>
          </p:cNvPr>
          <p:cNvSpPr/>
          <p:nvPr/>
        </p:nvSpPr>
        <p:spPr>
          <a:xfrm>
            <a:off x="2031380" y="5621603"/>
            <a:ext cx="4124796" cy="523220"/>
          </a:xfrm>
          <a:prstGeom prst="rect">
            <a:avLst/>
          </a:prstGeom>
          <a:solidFill>
            <a:srgbClr val="FFFF00"/>
          </a:solidFill>
        </p:spPr>
        <p:txBody>
          <a:bodyPr wrap="square">
            <a:spAutoFit/>
          </a:bodyPr>
          <a:lstStyle/>
          <a:p>
            <a:pPr algn="just"/>
            <a:r>
              <a:rPr lang="zh-CN" altLang="en-US" sz="1400" b="0" dirty="0">
                <a:solidFill>
                  <a:srgbClr val="FF0000"/>
                </a:solidFill>
                <a:latin typeface="宋体" panose="02010600030101010101" pitchFamily="2" charset="-122"/>
                <a:ea typeface="宋体" panose="02010600030101010101" pitchFamily="2" charset="-122"/>
              </a:rPr>
              <a:t>式中</a:t>
            </a:r>
            <a:r>
              <a:rPr lang="en-US" altLang="zh-CN" sz="1400" b="0" dirty="0">
                <a:solidFill>
                  <a:srgbClr val="FF0000"/>
                </a:solidFill>
                <a:latin typeface="宋体" panose="02010600030101010101" pitchFamily="2" charset="-122"/>
                <a:ea typeface="宋体" panose="02010600030101010101" pitchFamily="2" charset="-122"/>
              </a:rPr>
              <a:t>,N</a:t>
            </a:r>
            <a:r>
              <a:rPr lang="zh-CN" altLang="en-US" sz="1400" b="0" dirty="0">
                <a:solidFill>
                  <a:srgbClr val="FF0000"/>
                </a:solidFill>
                <a:latin typeface="宋体" panose="02010600030101010101" pitchFamily="2" charset="-122"/>
                <a:ea typeface="宋体" panose="02010600030101010101" pitchFamily="2" charset="-122"/>
              </a:rPr>
              <a:t>为蓄电池组中串联单体电池总数；</a:t>
            </a:r>
            <a:r>
              <a:rPr lang="en-US" altLang="zh-CN" sz="1400" b="0" dirty="0">
                <a:solidFill>
                  <a:srgbClr val="FF0000"/>
                </a:solidFill>
                <a:latin typeface="宋体" panose="02010600030101010101" pitchFamily="2" charset="-122"/>
                <a:ea typeface="宋体" panose="02010600030101010101" pitchFamily="2" charset="-122"/>
              </a:rPr>
              <a:t>n</a:t>
            </a:r>
            <a:r>
              <a:rPr lang="zh-CN" altLang="en-US" sz="1400" b="0" dirty="0">
                <a:solidFill>
                  <a:srgbClr val="FF0000"/>
                </a:solidFill>
                <a:latin typeface="宋体" panose="02010600030101010101" pitchFamily="2" charset="-122"/>
                <a:ea typeface="宋体" panose="02010600030101010101" pitchFamily="2" charset="-122"/>
              </a:rPr>
              <a:t>为单体电池热备份的总数，一般</a:t>
            </a:r>
            <a:r>
              <a:rPr lang="en-US" altLang="zh-CN" sz="1400" b="0" dirty="0">
                <a:solidFill>
                  <a:srgbClr val="FF0000"/>
                </a:solidFill>
                <a:latin typeface="宋体" panose="02010600030101010101" pitchFamily="2" charset="-122"/>
                <a:ea typeface="宋体" panose="02010600030101010101" pitchFamily="2" charset="-122"/>
              </a:rPr>
              <a:t>n</a:t>
            </a:r>
            <a:r>
              <a:rPr lang="zh-CN" altLang="pt-BR" sz="1400" b="0" dirty="0">
                <a:solidFill>
                  <a:srgbClr val="FF0000"/>
                </a:solidFill>
                <a:latin typeface="宋体" panose="02010600030101010101" pitchFamily="2" charset="-122"/>
                <a:ea typeface="宋体" panose="02010600030101010101" pitchFamily="2" charset="-122"/>
              </a:rPr>
              <a:t>取</a:t>
            </a:r>
            <a:r>
              <a:rPr lang="pt-BR" altLang="zh-CN" sz="1400" b="0" dirty="0">
                <a:solidFill>
                  <a:srgbClr val="FF0000"/>
                </a:solidFill>
                <a:latin typeface="宋体" panose="02010600030101010101" pitchFamily="2" charset="-122"/>
                <a:ea typeface="宋体" panose="02010600030101010101" pitchFamily="2" charset="-122"/>
              </a:rPr>
              <a:t>l</a:t>
            </a:r>
            <a:r>
              <a:rPr lang="zh-CN" altLang="pt-BR" sz="1400" b="0" dirty="0">
                <a:solidFill>
                  <a:srgbClr val="FF0000"/>
                </a:solidFill>
                <a:latin typeface="宋体" panose="02010600030101010101" pitchFamily="2" charset="-122"/>
                <a:ea typeface="宋体" panose="02010600030101010101" pitchFamily="2" charset="-122"/>
              </a:rPr>
              <a:t>或</a:t>
            </a:r>
            <a:r>
              <a:rPr lang="pt-BR" altLang="zh-CN" sz="1400" b="0" dirty="0">
                <a:solidFill>
                  <a:srgbClr val="FF0000"/>
                </a:solidFill>
                <a:latin typeface="宋体" panose="02010600030101010101" pitchFamily="2" charset="-122"/>
                <a:ea typeface="宋体" panose="02010600030101010101" pitchFamily="2" charset="-122"/>
              </a:rPr>
              <a:t>2</a:t>
            </a:r>
            <a:r>
              <a:rPr lang="zh-CN" altLang="en-US" sz="1400" b="0" dirty="0">
                <a:solidFill>
                  <a:srgbClr val="FF0000"/>
                </a:solidFill>
                <a:latin typeface="宋体" panose="02010600030101010101" pitchFamily="2" charset="-122"/>
                <a:ea typeface="宋体" panose="02010600030101010101" pitchFamily="2" charset="-122"/>
              </a:rPr>
              <a:t>。</a:t>
            </a:r>
            <a:endParaRPr lang="pt-BR" altLang="zh-CN" sz="1400" b="0" dirty="0">
              <a:solidFill>
                <a:srgbClr val="FF0000"/>
              </a:solidFill>
              <a:latin typeface="宋体" panose="02010600030101010101" pitchFamily="2" charset="-122"/>
              <a:ea typeface="宋体" panose="02010600030101010101" pitchFamily="2" charset="-122"/>
            </a:endParaRPr>
          </a:p>
        </p:txBody>
      </p:sp>
      <p:pic>
        <p:nvPicPr>
          <p:cNvPr id="17414" name="Picture 6" descr="北斗卫星导航选什么牌子好 北斗卫星导航仪同款好推荐">
            <a:extLst>
              <a:ext uri="{FF2B5EF4-FFF2-40B4-BE49-F238E27FC236}">
                <a16:creationId xmlns:a16="http://schemas.microsoft.com/office/drawing/2014/main" id="{19B45C1E-B13C-4D61-9A39-8B1EC026384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6160736" y="4933461"/>
            <a:ext cx="2731744" cy="1272595"/>
          </a:xfrm>
          <a:prstGeom prst="rect">
            <a:avLst/>
          </a:prstGeom>
          <a:noFill/>
          <a:extLst>
            <a:ext uri="{909E8E84-426E-40DD-AFC4-6F175D3DCCD1}">
              <a14:hiddenFill xmlns:a14="http://schemas.microsoft.com/office/drawing/2010/main">
                <a:solidFill>
                  <a:srgbClr val="FFFFFF"/>
                </a:solidFill>
              </a14:hiddenFill>
            </a:ext>
          </a:extLst>
        </p:spPr>
      </p:pic>
      <p:pic>
        <p:nvPicPr>
          <p:cNvPr id="20" name="图片 19">
            <a:extLst>
              <a:ext uri="{FF2B5EF4-FFF2-40B4-BE49-F238E27FC236}">
                <a16:creationId xmlns:a16="http://schemas.microsoft.com/office/drawing/2014/main" id="{9A7D836A-FE8D-4408-93D2-21F49653DC26}"/>
              </a:ext>
            </a:extLst>
          </p:cNvPr>
          <p:cNvPicPr>
            <a:picLocks noChangeAspect="1"/>
          </p:cNvPicPr>
          <p:nvPr/>
        </p:nvPicPr>
        <p:blipFill>
          <a:blip r:embed="rId6"/>
          <a:stretch>
            <a:fillRect/>
          </a:stretch>
        </p:blipFill>
        <p:spPr>
          <a:xfrm>
            <a:off x="6156176" y="1923504"/>
            <a:ext cx="2736304" cy="2851016"/>
          </a:xfrm>
          <a:prstGeom prst="rect">
            <a:avLst/>
          </a:prstGeom>
        </p:spPr>
      </p:pic>
    </p:spTree>
    <p:extLst>
      <p:ext uri="{BB962C8B-B14F-4D97-AF65-F5344CB8AC3E}">
        <p14:creationId xmlns:p14="http://schemas.microsoft.com/office/powerpoint/2010/main" val="1703494073"/>
      </p:ext>
    </p:extLst>
  </p:cSld>
  <p:clrMapOvr>
    <a:masterClrMapping/>
  </p:clrMapOvr>
  <p:transition>
    <p:wipe di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6942959"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2896468" cy="874407"/>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蓄电池组输出功率计算</a:t>
            </a:r>
          </a:p>
          <a:p>
            <a:pPr marL="342900" indent="-342900">
              <a:lnSpc>
                <a:spcPct val="150000"/>
              </a:lnSpc>
              <a:buFont typeface="Wingdings" panose="05000000000000000000" pitchFamily="2" charset="2"/>
              <a:buChar char="Ø"/>
            </a:pPr>
            <a:endParaRPr lang="zh-CN" altLang="en-US" sz="1800" b="0" dirty="0">
              <a:solidFill>
                <a:srgbClr val="990000"/>
              </a:solidFill>
              <a:ea typeface="仿宋_GB2312"/>
              <a:cs typeface="Times New Roman" panose="02020603050405020304" pitchFamily="18" charset="0"/>
            </a:endParaRP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2912616" cy="458908"/>
          </a:xfrm>
          <a:prstGeom prst="rect">
            <a:avLst/>
          </a:prstGeom>
          <a:solidFill>
            <a:srgbClr val="FFFF00"/>
          </a:solidFill>
        </p:spPr>
        <p:txBody>
          <a:bodyPr wrap="square">
            <a:spAutoFit/>
          </a:bodyPr>
          <a:lstStyle/>
          <a:p>
            <a:pPr marL="400050" indent="-400050">
              <a:lnSpc>
                <a:spcPct val="150000"/>
              </a:lnSpc>
              <a:buFont typeface="+mj-lt"/>
              <a:buAutoNum type="romanUcPeriod" startAt="2"/>
            </a:pPr>
            <a:r>
              <a:rPr lang="zh-CN" altLang="en-US" sz="1800" b="0" dirty="0">
                <a:solidFill>
                  <a:schemeClr val="tx2"/>
                </a:solidFill>
                <a:ea typeface="仿宋_GB2312"/>
                <a:cs typeface="Times New Roman" panose="02020603050405020304" pitchFamily="18" charset="0"/>
              </a:rPr>
              <a:t>蓄电池组输出功率计算</a:t>
            </a:r>
          </a:p>
        </p:txBody>
      </p:sp>
      <p:sp>
        <p:nvSpPr>
          <p:cNvPr id="5" name="矩形 4">
            <a:extLst>
              <a:ext uri="{FF2B5EF4-FFF2-40B4-BE49-F238E27FC236}">
                <a16:creationId xmlns:a16="http://schemas.microsoft.com/office/drawing/2014/main" id="{547A94F8-302E-4853-B5FA-F440A63CB662}"/>
              </a:ext>
            </a:extLst>
          </p:cNvPr>
          <p:cNvSpPr/>
          <p:nvPr/>
        </p:nvSpPr>
        <p:spPr>
          <a:xfrm>
            <a:off x="3275856" y="2533555"/>
            <a:ext cx="4052047" cy="1569660"/>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D</a:t>
            </a:r>
            <a:r>
              <a:rPr lang="zh-CN" altLang="en-US" sz="1600" b="0" dirty="0">
                <a:solidFill>
                  <a:srgbClr val="FF0000"/>
                </a:solidFill>
                <a:latin typeface="宋体" panose="02010600030101010101" pitchFamily="2" charset="-122"/>
                <a:ea typeface="宋体" panose="02010600030101010101" pitchFamily="2" charset="-122"/>
              </a:rPr>
              <a:t>为所需蓄电池组在地影期的输出功率（</a:t>
            </a:r>
            <a:r>
              <a:rPr lang="en-US" altLang="zh-CN" sz="1600" b="0" dirty="0">
                <a:solidFill>
                  <a:srgbClr val="FF0000"/>
                </a:solidFill>
                <a:latin typeface="宋体" panose="02010600030101010101" pitchFamily="2" charset="-122"/>
                <a:ea typeface="宋体" panose="02010600030101010101" pitchFamily="2" charset="-122"/>
              </a:rPr>
              <a:t>W); P</a:t>
            </a:r>
            <a:r>
              <a:rPr lang="en-US" altLang="zh-CN" sz="1600" b="0" baseline="-25000" dirty="0">
                <a:solidFill>
                  <a:srgbClr val="FF0000"/>
                </a:solidFill>
                <a:latin typeface="宋体" panose="02010600030101010101" pitchFamily="2" charset="-122"/>
                <a:ea typeface="宋体" panose="02010600030101010101" pitchFamily="2" charset="-122"/>
              </a:rPr>
              <a:t>BL</a:t>
            </a:r>
            <a:r>
              <a:rPr lang="zh-CN" altLang="en-US" sz="1600" b="0" dirty="0">
                <a:solidFill>
                  <a:srgbClr val="FF0000"/>
                </a:solidFill>
                <a:latin typeface="宋体" panose="02010600030101010101" pitchFamily="2" charset="-122"/>
                <a:ea typeface="宋体" panose="02010600030101010101" pitchFamily="2" charset="-122"/>
              </a:rPr>
              <a:t>为航天器在地影期负载所需功率（</a:t>
            </a:r>
            <a:r>
              <a:rPr lang="en-US" altLang="zh-CN" sz="1600" b="0" dirty="0">
                <a:solidFill>
                  <a:srgbClr val="FF0000"/>
                </a:solidFill>
                <a:latin typeface="宋体" panose="02010600030101010101" pitchFamily="2" charset="-122"/>
                <a:ea typeface="宋体" panose="02010600030101010101" pitchFamily="2" charset="-122"/>
              </a:rPr>
              <a:t>W</a:t>
            </a:r>
            <a:r>
              <a:rPr lang="zh-CN" altLang="en-US" sz="1600" b="0" dirty="0">
                <a:solidFill>
                  <a:srgbClr val="FF0000"/>
                </a:solidFill>
                <a:latin typeface="宋体" panose="02010600030101010101" pitchFamily="2" charset="-122"/>
                <a:ea typeface="宋体" panose="02010600030101010101" pitchFamily="2" charset="-122"/>
              </a:rPr>
              <a:t>）（假设同光照期）</a:t>
            </a:r>
            <a:r>
              <a:rPr lang="en-US" altLang="zh-CN" sz="1600" b="0" dirty="0">
                <a:solidFill>
                  <a:srgbClr val="FF0000"/>
                </a:solidFill>
                <a:latin typeface="宋体" panose="02010600030101010101" pitchFamily="2" charset="-122"/>
                <a:ea typeface="宋体" panose="02010600030101010101" pitchFamily="2" charset="-122"/>
              </a:rPr>
              <a:t>;η</a:t>
            </a:r>
            <a:r>
              <a:rPr lang="zh-CN" altLang="en-US" sz="1600" b="0" dirty="0">
                <a:solidFill>
                  <a:srgbClr val="FF0000"/>
                </a:solidFill>
                <a:latin typeface="宋体" panose="02010600030101010101" pitchFamily="2" charset="-122"/>
                <a:ea typeface="宋体" panose="02010600030101010101" pitchFamily="2" charset="-122"/>
              </a:rPr>
              <a:t>为蓄电池放电调节器（</a:t>
            </a:r>
            <a:r>
              <a:rPr lang="en-US" altLang="zh-CN" sz="1600" b="0" dirty="0">
                <a:solidFill>
                  <a:srgbClr val="FF0000"/>
                </a:solidFill>
                <a:latin typeface="宋体" panose="02010600030101010101" pitchFamily="2" charset="-122"/>
                <a:ea typeface="宋体" panose="02010600030101010101" pitchFamily="2" charset="-122"/>
              </a:rPr>
              <a:t>BDR</a:t>
            </a:r>
            <a:r>
              <a:rPr lang="zh-CN" altLang="en-US" sz="1600" b="0" dirty="0">
                <a:solidFill>
                  <a:srgbClr val="FF0000"/>
                </a:solidFill>
                <a:latin typeface="宋体" panose="02010600030101010101" pitchFamily="2" charset="-122"/>
                <a:ea typeface="宋体" panose="02010600030101010101" pitchFamily="2" charset="-122"/>
              </a:rPr>
              <a:t>）的效率，一般</a:t>
            </a:r>
            <a:r>
              <a:rPr lang="en-US" altLang="zh-CN" sz="1600" b="0" dirty="0">
                <a:solidFill>
                  <a:srgbClr val="FF0000"/>
                </a:solidFill>
                <a:latin typeface="宋体" panose="02010600030101010101" pitchFamily="2" charset="-122"/>
                <a:ea typeface="宋体" panose="02010600030101010101" pitchFamily="2" charset="-122"/>
              </a:rPr>
              <a:t>η</a:t>
            </a:r>
            <a:r>
              <a:rPr lang="zh-CN" altLang="en-US" sz="1600" b="0" dirty="0">
                <a:solidFill>
                  <a:srgbClr val="FF0000"/>
                </a:solidFill>
                <a:latin typeface="宋体" panose="02010600030101010101" pitchFamily="2" charset="-122"/>
                <a:ea typeface="宋体" panose="02010600030101010101" pitchFamily="2" charset="-122"/>
              </a:rPr>
              <a:t>＝</a:t>
            </a:r>
            <a:r>
              <a:rPr lang="en-US" altLang="zh-CN" sz="1600" b="0" dirty="0">
                <a:solidFill>
                  <a:srgbClr val="FF0000"/>
                </a:solidFill>
                <a:latin typeface="宋体" panose="02010600030101010101" pitchFamily="2" charset="-122"/>
                <a:ea typeface="宋体" panose="02010600030101010101" pitchFamily="2" charset="-122"/>
              </a:rPr>
              <a:t>0.88~0.95 </a:t>
            </a:r>
            <a:r>
              <a:rPr lang="zh-CN" altLang="en-US" sz="1600" b="0" dirty="0">
                <a:solidFill>
                  <a:srgbClr val="FF0000"/>
                </a:solidFill>
                <a:latin typeface="宋体" panose="02010600030101010101" pitchFamily="2" charset="-122"/>
                <a:ea typeface="宋体" panose="02010600030101010101" pitchFamily="2" charset="-122"/>
              </a:rPr>
              <a:t>，如果不用</a:t>
            </a:r>
            <a:r>
              <a:rPr lang="en-US" altLang="zh-CN" sz="1600" b="0" dirty="0">
                <a:solidFill>
                  <a:srgbClr val="FF0000"/>
                </a:solidFill>
                <a:latin typeface="宋体" panose="02010600030101010101" pitchFamily="2" charset="-122"/>
                <a:ea typeface="宋体" panose="02010600030101010101" pitchFamily="2" charset="-122"/>
              </a:rPr>
              <a:t>BDR</a:t>
            </a:r>
            <a:r>
              <a:rPr lang="zh-CN" altLang="en-US" sz="1600" b="0" dirty="0">
                <a:solidFill>
                  <a:srgbClr val="FF0000"/>
                </a:solidFill>
                <a:latin typeface="宋体" panose="02010600030101010101" pitchFamily="2" charset="-122"/>
                <a:ea typeface="宋体" panose="02010600030101010101" pitchFamily="2" charset="-122"/>
              </a:rPr>
              <a:t>，则</a:t>
            </a:r>
            <a:r>
              <a:rPr lang="en-US" altLang="zh-CN" sz="1600" b="0" dirty="0">
                <a:solidFill>
                  <a:srgbClr val="FF0000"/>
                </a:solidFill>
                <a:latin typeface="宋体" panose="02010600030101010101" pitchFamily="2" charset="-122"/>
                <a:ea typeface="宋体" panose="02010600030101010101" pitchFamily="2" charset="-122"/>
              </a:rPr>
              <a:t>η</a:t>
            </a:r>
            <a:r>
              <a:rPr lang="zh-CN" altLang="en-US" sz="1600" b="0" dirty="0">
                <a:solidFill>
                  <a:srgbClr val="FF0000"/>
                </a:solidFill>
                <a:latin typeface="宋体" panose="02010600030101010101" pitchFamily="2" charset="-122"/>
                <a:ea typeface="宋体" panose="02010600030101010101" pitchFamily="2" charset="-122"/>
              </a:rPr>
              <a:t>＝</a:t>
            </a:r>
            <a:r>
              <a:rPr lang="en-US" altLang="zh-CN" sz="1600" b="0" dirty="0">
                <a:solidFill>
                  <a:srgbClr val="FF0000"/>
                </a:solidFill>
                <a:latin typeface="宋体" panose="02010600030101010101" pitchFamily="2" charset="-122"/>
                <a:ea typeface="宋体" panose="02010600030101010101" pitchFamily="2" charset="-122"/>
              </a:rPr>
              <a:t>1.0;K</a:t>
            </a:r>
            <a:r>
              <a:rPr lang="en-US" altLang="zh-CN" sz="1600" b="0" baseline="-25000" dirty="0">
                <a:solidFill>
                  <a:srgbClr val="FF0000"/>
                </a:solidFill>
                <a:latin typeface="宋体" panose="02010600030101010101" pitchFamily="2" charset="-122"/>
                <a:ea typeface="宋体" panose="02010600030101010101" pitchFamily="2" charset="-122"/>
              </a:rPr>
              <a:t>L</a:t>
            </a:r>
            <a:r>
              <a:rPr lang="zh-CN" altLang="en-US" sz="1600" b="0" dirty="0">
                <a:solidFill>
                  <a:srgbClr val="FF0000"/>
                </a:solidFill>
                <a:latin typeface="宋体" panose="02010600030101010101" pitchFamily="2" charset="-122"/>
                <a:ea typeface="宋体" panose="02010600030101010101" pitchFamily="2" charset="-122"/>
              </a:rPr>
              <a:t>为放电回路线缆、插件等损耗因子。</a:t>
            </a:r>
          </a:p>
        </p:txBody>
      </p:sp>
      <p:pic>
        <p:nvPicPr>
          <p:cNvPr id="3" name="图片 2">
            <a:extLst>
              <a:ext uri="{FF2B5EF4-FFF2-40B4-BE49-F238E27FC236}">
                <a16:creationId xmlns:a16="http://schemas.microsoft.com/office/drawing/2014/main" id="{1EF2B4C0-CB96-47F2-B77E-00C6561AA90C}"/>
              </a:ext>
            </a:extLst>
          </p:cNvPr>
          <p:cNvPicPr>
            <a:picLocks noChangeAspect="1"/>
          </p:cNvPicPr>
          <p:nvPr/>
        </p:nvPicPr>
        <p:blipFill>
          <a:blip r:embed="rId3"/>
          <a:stretch>
            <a:fillRect/>
          </a:stretch>
        </p:blipFill>
        <p:spPr>
          <a:xfrm>
            <a:off x="899592" y="2736024"/>
            <a:ext cx="2302033" cy="918500"/>
          </a:xfrm>
          <a:prstGeom prst="rect">
            <a:avLst/>
          </a:prstGeom>
        </p:spPr>
      </p:pic>
      <p:pic>
        <p:nvPicPr>
          <p:cNvPr id="18434" name="Picture 2" descr="https://www.solarbe.com/file/upload/202106/21/08360337209032.jpg">
            <a:extLst>
              <a:ext uri="{FF2B5EF4-FFF2-40B4-BE49-F238E27FC236}">
                <a16:creationId xmlns:a16="http://schemas.microsoft.com/office/drawing/2014/main" id="{5BEFE66C-F1AF-4DC7-A7AF-FC67FDC823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128" y="4124813"/>
            <a:ext cx="3795670" cy="2133429"/>
          </a:xfrm>
          <a:prstGeom prst="rect">
            <a:avLst/>
          </a:prstGeom>
          <a:noFill/>
          <a:extLst>
            <a:ext uri="{909E8E84-426E-40DD-AFC4-6F175D3DCCD1}">
              <a14:hiddenFill xmlns:a14="http://schemas.microsoft.com/office/drawing/2010/main">
                <a:solidFill>
                  <a:srgbClr val="FFFFFF"/>
                </a:solidFill>
              </a14:hiddenFill>
            </a:ext>
          </a:extLst>
        </p:spPr>
      </p:pic>
      <p:pic>
        <p:nvPicPr>
          <p:cNvPr id="18438" name="Picture 6" descr="地球同步气象卫星的轨道高度应该是-">
            <a:extLst>
              <a:ext uri="{FF2B5EF4-FFF2-40B4-BE49-F238E27FC236}">
                <a16:creationId xmlns:a16="http://schemas.microsoft.com/office/drawing/2014/main" id="{0EBA90E2-E945-47E9-93E4-0F7261AD94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02953" y="4120712"/>
            <a:ext cx="3135542" cy="2123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017944"/>
      </p:ext>
    </p:extLst>
  </p:cSld>
  <p:clrMapOvr>
    <a:masterClrMapping/>
  </p:clrMapOvr>
  <p:transition>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6942959"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400770" y="1586409"/>
            <a:ext cx="4176464"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蓄电池组输出功率计算</a:t>
            </a:r>
          </a:p>
        </p:txBody>
      </p:sp>
      <p:sp>
        <p:nvSpPr>
          <p:cNvPr id="12" name="矩形 11">
            <a:extLst>
              <a:ext uri="{FF2B5EF4-FFF2-40B4-BE49-F238E27FC236}">
                <a16:creationId xmlns:a16="http://schemas.microsoft.com/office/drawing/2014/main" id="{D88C9D8F-CEBD-4BEC-8145-E282DEEC0092}"/>
              </a:ext>
            </a:extLst>
          </p:cNvPr>
          <p:cNvSpPr/>
          <p:nvPr/>
        </p:nvSpPr>
        <p:spPr>
          <a:xfrm>
            <a:off x="395536" y="2040456"/>
            <a:ext cx="4192612" cy="458908"/>
          </a:xfrm>
          <a:prstGeom prst="rect">
            <a:avLst/>
          </a:prstGeom>
          <a:solidFill>
            <a:srgbClr val="FFFF00"/>
          </a:solidFill>
        </p:spPr>
        <p:txBody>
          <a:bodyPr wrap="square">
            <a:spAutoFit/>
          </a:bodyPr>
          <a:lstStyle/>
          <a:p>
            <a:pPr marL="400050" indent="-400050">
              <a:lnSpc>
                <a:spcPct val="150000"/>
              </a:lnSpc>
              <a:buFont typeface="+mj-lt"/>
              <a:buAutoNum type="romanUcPeriod" startAt="3"/>
            </a:pPr>
            <a:r>
              <a:rPr lang="zh-CN" altLang="en-US" sz="1800" b="0" dirty="0">
                <a:solidFill>
                  <a:schemeClr val="tx2"/>
                </a:solidFill>
                <a:ea typeface="仿宋_GB2312"/>
                <a:cs typeface="Times New Roman" panose="02020603050405020304" pitchFamily="18" charset="0"/>
              </a:rPr>
              <a:t>蓄电池组的放电电量（ 容量）计算</a:t>
            </a:r>
          </a:p>
        </p:txBody>
      </p:sp>
      <p:pic>
        <p:nvPicPr>
          <p:cNvPr id="2" name="图片 1">
            <a:extLst>
              <a:ext uri="{FF2B5EF4-FFF2-40B4-BE49-F238E27FC236}">
                <a16:creationId xmlns:a16="http://schemas.microsoft.com/office/drawing/2014/main" id="{779CF988-34DF-45C9-9BC9-2D3BABB9A84B}"/>
              </a:ext>
            </a:extLst>
          </p:cNvPr>
          <p:cNvPicPr>
            <a:picLocks noChangeAspect="1"/>
          </p:cNvPicPr>
          <p:nvPr/>
        </p:nvPicPr>
        <p:blipFill>
          <a:blip r:embed="rId3"/>
          <a:stretch>
            <a:fillRect/>
          </a:stretch>
        </p:blipFill>
        <p:spPr>
          <a:xfrm>
            <a:off x="899592" y="2619050"/>
            <a:ext cx="2535572" cy="809950"/>
          </a:xfrm>
          <a:prstGeom prst="rect">
            <a:avLst/>
          </a:prstGeom>
        </p:spPr>
      </p:pic>
      <p:sp>
        <p:nvSpPr>
          <p:cNvPr id="5" name="矩形 4">
            <a:extLst>
              <a:ext uri="{FF2B5EF4-FFF2-40B4-BE49-F238E27FC236}">
                <a16:creationId xmlns:a16="http://schemas.microsoft.com/office/drawing/2014/main" id="{547A94F8-302E-4853-B5FA-F440A63CB662}"/>
              </a:ext>
            </a:extLst>
          </p:cNvPr>
          <p:cNvSpPr/>
          <p:nvPr/>
        </p:nvSpPr>
        <p:spPr>
          <a:xfrm>
            <a:off x="3203848" y="2533555"/>
            <a:ext cx="5688632" cy="1569660"/>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C</a:t>
            </a:r>
            <a:r>
              <a:rPr lang="en-US" altLang="zh-CN" sz="1600" b="0" baseline="-25000" dirty="0">
                <a:solidFill>
                  <a:srgbClr val="FF0000"/>
                </a:solidFill>
                <a:latin typeface="宋体" panose="02010600030101010101" pitchFamily="2" charset="-122"/>
                <a:ea typeface="宋体" panose="02010600030101010101" pitchFamily="2" charset="-122"/>
              </a:rPr>
              <a:t>D</a:t>
            </a:r>
            <a:r>
              <a:rPr lang="zh-CN" altLang="en-US" sz="1600" b="0" dirty="0">
                <a:solidFill>
                  <a:srgbClr val="FF0000"/>
                </a:solidFill>
                <a:latin typeface="宋体" panose="02010600030101010101" pitchFamily="2" charset="-122"/>
                <a:ea typeface="宋体" panose="02010600030101010101" pitchFamily="2" charset="-122"/>
              </a:rPr>
              <a:t>为蓄电池组放电电量（</a:t>
            </a:r>
            <a:r>
              <a:rPr lang="en-US" altLang="zh-CN" sz="1600" b="0" dirty="0" err="1">
                <a:solidFill>
                  <a:srgbClr val="FF0000"/>
                </a:solidFill>
                <a:latin typeface="宋体" panose="02010600030101010101" pitchFamily="2" charset="-122"/>
                <a:ea typeface="宋体" panose="02010600030101010101" pitchFamily="2" charset="-122"/>
              </a:rPr>
              <a:t>A•h</a:t>
            </a:r>
            <a:r>
              <a:rPr lang="zh-CN" altLang="en-US" sz="1600" b="0" dirty="0">
                <a:solidFill>
                  <a:srgbClr val="FF0000"/>
                </a:solidFill>
                <a:latin typeface="宋体" panose="02010600030101010101" pitchFamily="2" charset="-122"/>
                <a:ea typeface="宋体" panose="02010600030101010101" pitchFamily="2" charset="-122"/>
              </a:rPr>
              <a:t>）；</a:t>
            </a:r>
            <a:r>
              <a:rPr lang="en-US" altLang="zh-CN" sz="1600" b="0" dirty="0">
                <a:solidFill>
                  <a:srgbClr val="FF0000"/>
                </a:solidFill>
                <a:latin typeface="宋体" panose="02010600030101010101" pitchFamily="2" charset="-122"/>
                <a:ea typeface="宋体" panose="02010600030101010101" pitchFamily="2" charset="-122"/>
              </a:rPr>
              <a:t>T</a:t>
            </a:r>
            <a:r>
              <a:rPr lang="en-US" altLang="zh-CN" sz="1600" b="0" baseline="-25000" dirty="0">
                <a:solidFill>
                  <a:srgbClr val="FF0000"/>
                </a:solidFill>
                <a:latin typeface="宋体" panose="02010600030101010101" pitchFamily="2" charset="-122"/>
                <a:ea typeface="宋体" panose="02010600030101010101" pitchFamily="2" charset="-122"/>
              </a:rPr>
              <a:t>D</a:t>
            </a:r>
            <a:r>
              <a:rPr lang="zh-CN" altLang="en-US" sz="1600" b="0" dirty="0">
                <a:solidFill>
                  <a:srgbClr val="FF0000"/>
                </a:solidFill>
                <a:latin typeface="宋体" panose="02010600030101010101" pitchFamily="2" charset="-122"/>
                <a:ea typeface="宋体" panose="02010600030101010101" pitchFamily="2" charset="-122"/>
              </a:rPr>
              <a:t>为最长阴影时间（</a:t>
            </a:r>
            <a:r>
              <a:rPr lang="en-US" altLang="zh-CN" sz="1600" b="0" dirty="0">
                <a:solidFill>
                  <a:srgbClr val="FF0000"/>
                </a:solidFill>
                <a:latin typeface="宋体" panose="02010600030101010101" pitchFamily="2" charset="-122"/>
                <a:ea typeface="宋体" panose="02010600030101010101" pitchFamily="2" charset="-122"/>
              </a:rPr>
              <a:t>h);C</a:t>
            </a:r>
            <a:r>
              <a:rPr lang="en-US" altLang="zh-CN" sz="1600" b="0" baseline="-25000" dirty="0">
                <a:solidFill>
                  <a:srgbClr val="FF0000"/>
                </a:solidFill>
                <a:latin typeface="宋体" panose="02010600030101010101" pitchFamily="2" charset="-122"/>
                <a:ea typeface="宋体" panose="02010600030101010101" pitchFamily="2" charset="-122"/>
              </a:rPr>
              <a:t>D1</a:t>
            </a:r>
            <a:r>
              <a:rPr lang="zh-CN" altLang="en-US" sz="1600" b="0" dirty="0">
                <a:solidFill>
                  <a:srgbClr val="FF0000"/>
                </a:solidFill>
                <a:latin typeface="宋体" panose="02010600030101010101" pitchFamily="2" charset="-122"/>
                <a:ea typeface="宋体" panose="02010600030101010101" pitchFamily="2" charset="-122"/>
              </a:rPr>
              <a:t>为蓄电池组在光照期的补充放电电量，包括负载超过太阳阵的不足部分和脉冲负载的供电（</a:t>
            </a:r>
            <a:r>
              <a:rPr lang="en-US" altLang="zh-CN" sz="1600" b="0" dirty="0" err="1">
                <a:solidFill>
                  <a:srgbClr val="FF0000"/>
                </a:solidFill>
                <a:latin typeface="宋体" panose="02010600030101010101" pitchFamily="2" charset="-122"/>
                <a:ea typeface="宋体" panose="02010600030101010101" pitchFamily="2" charset="-122"/>
              </a:rPr>
              <a:t>A•h</a:t>
            </a:r>
            <a:r>
              <a:rPr lang="en-US" altLang="zh-CN" sz="1600" b="0" dirty="0">
                <a:solidFill>
                  <a:srgbClr val="FF0000"/>
                </a:solidFill>
                <a:latin typeface="宋体" panose="02010600030101010101" pitchFamily="2" charset="-122"/>
                <a:ea typeface="宋体" panose="02010600030101010101" pitchFamily="2" charset="-122"/>
              </a:rPr>
              <a:t>)</a:t>
            </a:r>
            <a:r>
              <a:rPr lang="zh-CN" altLang="en-US" sz="1600" b="0" dirty="0">
                <a:solidFill>
                  <a:srgbClr val="FF0000"/>
                </a:solidFill>
                <a:latin typeface="宋体" panose="02010600030101010101" pitchFamily="2" charset="-122"/>
                <a:ea typeface="宋体" panose="02010600030101010101" pitchFamily="2" charset="-122"/>
              </a:rPr>
              <a:t>（在首次估算时先不考虑</a:t>
            </a:r>
            <a:r>
              <a:rPr lang="en-US" altLang="zh-CN" sz="1600" b="0" dirty="0">
                <a:solidFill>
                  <a:srgbClr val="FF0000"/>
                </a:solidFill>
                <a:latin typeface="宋体" panose="02010600030101010101" pitchFamily="2" charset="-122"/>
                <a:ea typeface="宋体" panose="02010600030101010101" pitchFamily="2" charset="-122"/>
              </a:rPr>
              <a:t>C</a:t>
            </a:r>
            <a:r>
              <a:rPr lang="en-US" altLang="zh-CN" sz="1600" b="0" baseline="-25000" dirty="0">
                <a:solidFill>
                  <a:srgbClr val="FF0000"/>
                </a:solidFill>
                <a:latin typeface="宋体" panose="02010600030101010101" pitchFamily="2" charset="-122"/>
                <a:ea typeface="宋体" panose="02010600030101010101" pitchFamily="2" charset="-122"/>
              </a:rPr>
              <a:t>D1</a:t>
            </a:r>
            <a:r>
              <a:rPr lang="zh-CN" altLang="en-US" sz="1600" b="0" dirty="0">
                <a:solidFill>
                  <a:srgbClr val="FF0000"/>
                </a:solidFill>
                <a:latin typeface="宋体" panose="02010600030101010101" pitchFamily="2" charset="-122"/>
                <a:ea typeface="宋体" panose="02010600030101010101" pitchFamily="2" charset="-122"/>
              </a:rPr>
              <a:t>，即</a:t>
            </a:r>
            <a:r>
              <a:rPr lang="en-US" altLang="zh-CN" sz="1600" b="0" dirty="0">
                <a:solidFill>
                  <a:srgbClr val="FF0000"/>
                </a:solidFill>
                <a:latin typeface="宋体" panose="02010600030101010101" pitchFamily="2" charset="-122"/>
                <a:ea typeface="宋体" panose="02010600030101010101" pitchFamily="2" charset="-122"/>
              </a:rPr>
              <a:t>C</a:t>
            </a:r>
            <a:r>
              <a:rPr lang="en-US" altLang="zh-CN" sz="1600" b="0" baseline="-25000" dirty="0">
                <a:solidFill>
                  <a:srgbClr val="FF0000"/>
                </a:solidFill>
                <a:latin typeface="宋体" panose="02010600030101010101" pitchFamily="2" charset="-122"/>
                <a:ea typeface="宋体" panose="02010600030101010101" pitchFamily="2" charset="-122"/>
              </a:rPr>
              <a:t>D1</a:t>
            </a:r>
            <a:r>
              <a:rPr lang="zh-CN" altLang="en-US" sz="1600" b="0" dirty="0">
                <a:solidFill>
                  <a:srgbClr val="FF0000"/>
                </a:solidFill>
                <a:latin typeface="宋体" panose="02010600030101010101" pitchFamily="2" charset="-122"/>
                <a:ea typeface="宋体" panose="02010600030101010101" pitchFamily="2" charset="-122"/>
              </a:rPr>
              <a:t>等于零 ，在以后能量平衡分析中电量不够时再考虑）</a:t>
            </a:r>
            <a:r>
              <a:rPr lang="en-US" altLang="zh-CN" sz="1600" b="0" dirty="0">
                <a:solidFill>
                  <a:srgbClr val="FF0000"/>
                </a:solidFill>
                <a:latin typeface="宋体" panose="02010600030101010101" pitchFamily="2" charset="-122"/>
                <a:ea typeface="宋体" panose="02010600030101010101" pitchFamily="2" charset="-122"/>
              </a:rPr>
              <a:t>V</a:t>
            </a:r>
            <a:r>
              <a:rPr lang="en-US" altLang="zh-CN" sz="1600" b="0" baseline="-25000" dirty="0">
                <a:solidFill>
                  <a:srgbClr val="FF0000"/>
                </a:solidFill>
                <a:latin typeface="宋体" panose="02010600030101010101" pitchFamily="2" charset="-122"/>
                <a:ea typeface="宋体" panose="02010600030101010101" pitchFamily="2" charset="-122"/>
              </a:rPr>
              <a:t>B1</a:t>
            </a:r>
            <a:r>
              <a:rPr lang="zh-CN" altLang="en-US" sz="1600" b="0" dirty="0">
                <a:solidFill>
                  <a:srgbClr val="FF0000"/>
                </a:solidFill>
                <a:latin typeface="宋体" panose="02010600030101010101" pitchFamily="2" charset="-122"/>
                <a:ea typeface="宋体" panose="02010600030101010101" pitchFamily="2" charset="-122"/>
              </a:rPr>
              <a:t>为蓄电池组单体取整数后实际的最低工作电压，由式反算（各个符号意义同前），即</a:t>
            </a:r>
          </a:p>
        </p:txBody>
      </p:sp>
      <p:pic>
        <p:nvPicPr>
          <p:cNvPr id="4" name="图片 3">
            <a:extLst>
              <a:ext uri="{FF2B5EF4-FFF2-40B4-BE49-F238E27FC236}">
                <a16:creationId xmlns:a16="http://schemas.microsoft.com/office/drawing/2014/main" id="{CA22BFFB-E15D-4850-9597-F6C84E2376C5}"/>
              </a:ext>
            </a:extLst>
          </p:cNvPr>
          <p:cNvPicPr>
            <a:picLocks noChangeAspect="1"/>
          </p:cNvPicPr>
          <p:nvPr/>
        </p:nvPicPr>
        <p:blipFill>
          <a:blip r:embed="rId4"/>
          <a:stretch>
            <a:fillRect/>
          </a:stretch>
        </p:blipFill>
        <p:spPr>
          <a:xfrm>
            <a:off x="3426408" y="4185263"/>
            <a:ext cx="2902563" cy="442550"/>
          </a:xfrm>
          <a:prstGeom prst="rect">
            <a:avLst/>
          </a:prstGeom>
        </p:spPr>
      </p:pic>
      <p:pic>
        <p:nvPicPr>
          <p:cNvPr id="19458" name="Picture 2" descr="人造卫星(卫星运转的人造天体)_360百科">
            <a:extLst>
              <a:ext uri="{FF2B5EF4-FFF2-40B4-BE49-F238E27FC236}">
                <a16:creationId xmlns:a16="http://schemas.microsoft.com/office/drawing/2014/main" id="{7070E12E-2B4C-43C3-BC1E-40D80F131BE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1520" y="4103215"/>
            <a:ext cx="3141370" cy="2341967"/>
          </a:xfrm>
          <a:prstGeom prst="rect">
            <a:avLst/>
          </a:prstGeom>
          <a:noFill/>
          <a:extLst>
            <a:ext uri="{909E8E84-426E-40DD-AFC4-6F175D3DCCD1}">
              <a14:hiddenFill xmlns:a14="http://schemas.microsoft.com/office/drawing/2010/main">
                <a:solidFill>
                  <a:srgbClr val="FFFFFF"/>
                </a:solidFill>
              </a14:hiddenFill>
            </a:ext>
          </a:extLst>
        </p:spPr>
      </p:pic>
      <p:pic>
        <p:nvPicPr>
          <p:cNvPr id="19460" name="Picture 4" descr="高分4号卫星可跟踪美军航母_腾讯网">
            <a:extLst>
              <a:ext uri="{FF2B5EF4-FFF2-40B4-BE49-F238E27FC236}">
                <a16:creationId xmlns:a16="http://schemas.microsoft.com/office/drawing/2014/main" id="{E3E8F184-C71B-4AA7-9950-4975AD0E2D0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16216" y="4121878"/>
            <a:ext cx="2376264" cy="2388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524957"/>
      </p:ext>
    </p:extLst>
  </p:cSld>
  <p:clrMapOvr>
    <a:masterClrMapping/>
  </p:clrMapOvr>
  <p:transition>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7889486"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585259"/>
            <a:ext cx="4680520"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蓄电池组输出功率计算</a:t>
            </a:r>
            <a:endParaRPr lang="zh-CN" altLang="en-US" b="0" dirty="0"/>
          </a:p>
        </p:txBody>
      </p:sp>
      <p:sp>
        <p:nvSpPr>
          <p:cNvPr id="12" name="矩形 11">
            <a:extLst>
              <a:ext uri="{FF2B5EF4-FFF2-40B4-BE49-F238E27FC236}">
                <a16:creationId xmlns:a16="http://schemas.microsoft.com/office/drawing/2014/main" id="{D88C9D8F-CEBD-4BEC-8145-E282DEEC0092}"/>
              </a:ext>
            </a:extLst>
          </p:cNvPr>
          <p:cNvSpPr/>
          <p:nvPr/>
        </p:nvSpPr>
        <p:spPr>
          <a:xfrm>
            <a:off x="395536" y="2040456"/>
            <a:ext cx="4680520" cy="458908"/>
          </a:xfrm>
          <a:prstGeom prst="rect">
            <a:avLst/>
          </a:prstGeom>
          <a:solidFill>
            <a:srgbClr val="FFFF00"/>
          </a:solidFill>
        </p:spPr>
        <p:txBody>
          <a:bodyPr wrap="square">
            <a:spAutoFit/>
          </a:bodyPr>
          <a:lstStyle/>
          <a:p>
            <a:pPr marL="400050" indent="-400050">
              <a:lnSpc>
                <a:spcPct val="150000"/>
              </a:lnSpc>
              <a:buFont typeface="+mj-lt"/>
              <a:buAutoNum type="romanUcPeriod" startAt="4"/>
            </a:pPr>
            <a:r>
              <a:rPr lang="zh-CN" altLang="en-US" sz="1800" b="0" dirty="0">
                <a:solidFill>
                  <a:schemeClr val="tx2"/>
                </a:solidFill>
                <a:ea typeface="仿宋_GB2312"/>
                <a:cs typeface="Times New Roman" panose="02020603050405020304" pitchFamily="18" charset="0"/>
              </a:rPr>
              <a:t>蓄电池组的额定容量（设计容量）计算</a:t>
            </a:r>
          </a:p>
        </p:txBody>
      </p:sp>
      <p:sp>
        <p:nvSpPr>
          <p:cNvPr id="5" name="矩形 4">
            <a:extLst>
              <a:ext uri="{FF2B5EF4-FFF2-40B4-BE49-F238E27FC236}">
                <a16:creationId xmlns:a16="http://schemas.microsoft.com/office/drawing/2014/main" id="{547A94F8-302E-4853-B5FA-F440A63CB662}"/>
              </a:ext>
            </a:extLst>
          </p:cNvPr>
          <p:cNvSpPr/>
          <p:nvPr/>
        </p:nvSpPr>
        <p:spPr>
          <a:xfrm>
            <a:off x="3059832" y="2755960"/>
            <a:ext cx="5225190" cy="338554"/>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C</a:t>
            </a:r>
            <a:r>
              <a:rPr lang="en-US" altLang="zh-CN" sz="1600" b="0" baseline="-25000" dirty="0">
                <a:solidFill>
                  <a:srgbClr val="FF0000"/>
                </a:solidFill>
                <a:latin typeface="宋体" panose="02010600030101010101" pitchFamily="2" charset="-122"/>
                <a:ea typeface="宋体" panose="02010600030101010101" pitchFamily="2" charset="-122"/>
              </a:rPr>
              <a:t>N</a:t>
            </a:r>
            <a:r>
              <a:rPr lang="zh-CN" altLang="en-US" sz="1600" b="0" dirty="0">
                <a:solidFill>
                  <a:srgbClr val="FF0000"/>
                </a:solidFill>
                <a:latin typeface="宋体" panose="02010600030101010101" pitchFamily="2" charset="-122"/>
                <a:ea typeface="宋体" panose="02010600030101010101" pitchFamily="2" charset="-122"/>
              </a:rPr>
              <a:t>为蓄电池组额定容量（</a:t>
            </a:r>
            <a:r>
              <a:rPr lang="en-US" altLang="zh-CN" sz="1600" b="0" dirty="0" err="1">
                <a:solidFill>
                  <a:srgbClr val="FF0000"/>
                </a:solidFill>
                <a:latin typeface="宋体" panose="02010600030101010101" pitchFamily="2" charset="-122"/>
                <a:ea typeface="宋体" panose="02010600030101010101" pitchFamily="2" charset="-122"/>
              </a:rPr>
              <a:t>A·h</a:t>
            </a:r>
            <a:r>
              <a:rPr lang="zh-CN" altLang="en-US" sz="1600" b="0" dirty="0">
                <a:solidFill>
                  <a:srgbClr val="FF0000"/>
                </a:solidFill>
                <a:latin typeface="宋体" panose="02010600030101010101" pitchFamily="2" charset="-122"/>
                <a:ea typeface="宋体" panose="02010600030101010101" pitchFamily="2" charset="-122"/>
              </a:rPr>
              <a:t>）</a:t>
            </a:r>
          </a:p>
        </p:txBody>
      </p:sp>
      <p:pic>
        <p:nvPicPr>
          <p:cNvPr id="3" name="图片 2">
            <a:extLst>
              <a:ext uri="{FF2B5EF4-FFF2-40B4-BE49-F238E27FC236}">
                <a16:creationId xmlns:a16="http://schemas.microsoft.com/office/drawing/2014/main" id="{43D237F3-B1CD-45B3-9B37-5907FBD0538E}"/>
              </a:ext>
            </a:extLst>
          </p:cNvPr>
          <p:cNvPicPr>
            <a:picLocks noChangeAspect="1"/>
          </p:cNvPicPr>
          <p:nvPr/>
        </p:nvPicPr>
        <p:blipFill>
          <a:blip r:embed="rId3"/>
          <a:stretch>
            <a:fillRect/>
          </a:stretch>
        </p:blipFill>
        <p:spPr>
          <a:xfrm>
            <a:off x="1034293" y="2570362"/>
            <a:ext cx="1701503" cy="709750"/>
          </a:xfrm>
          <a:prstGeom prst="rect">
            <a:avLst/>
          </a:prstGeom>
        </p:spPr>
      </p:pic>
      <p:sp>
        <p:nvSpPr>
          <p:cNvPr id="6" name="矩形 5">
            <a:extLst>
              <a:ext uri="{FF2B5EF4-FFF2-40B4-BE49-F238E27FC236}">
                <a16:creationId xmlns:a16="http://schemas.microsoft.com/office/drawing/2014/main" id="{334BBDC6-A827-4DA4-B399-148B2C161B2F}"/>
              </a:ext>
            </a:extLst>
          </p:cNvPr>
          <p:cNvSpPr/>
          <p:nvPr/>
        </p:nvSpPr>
        <p:spPr>
          <a:xfrm>
            <a:off x="395537" y="3473223"/>
            <a:ext cx="7889486" cy="1169551"/>
          </a:xfrm>
          <a:prstGeom prst="rect">
            <a:avLst/>
          </a:prstGeom>
          <a:solidFill>
            <a:srgbClr val="FFFF00"/>
          </a:solidFill>
        </p:spPr>
        <p:txBody>
          <a:bodyPr wrap="square">
            <a:spAutoFit/>
          </a:bodyPr>
          <a:lstStyle/>
          <a:p>
            <a:pPr algn="just"/>
            <a:r>
              <a:rPr lang="zh-CN" altLang="en-US" sz="1400" b="0" dirty="0">
                <a:solidFill>
                  <a:srgbClr val="FF0000"/>
                </a:solidFill>
                <a:latin typeface="宋体" panose="02010600030101010101" pitchFamily="2" charset="-122"/>
                <a:ea typeface="宋体" panose="02010600030101010101" pitchFamily="2" charset="-122"/>
              </a:rPr>
              <a:t>蓄电池组放电深度（</a:t>
            </a:r>
            <a:r>
              <a:rPr lang="en-US" altLang="zh-CN" sz="1400" b="0" dirty="0">
                <a:solidFill>
                  <a:srgbClr val="FF0000"/>
                </a:solidFill>
                <a:latin typeface="宋体" panose="02010600030101010101" pitchFamily="2" charset="-122"/>
                <a:ea typeface="宋体" panose="02010600030101010101" pitchFamily="2" charset="-122"/>
              </a:rPr>
              <a:t>DOD</a:t>
            </a:r>
            <a:r>
              <a:rPr lang="zh-CN" altLang="en-US" sz="1400" b="0" dirty="0">
                <a:solidFill>
                  <a:srgbClr val="FF0000"/>
                </a:solidFill>
                <a:latin typeface="宋体" panose="02010600030101010101" pitchFamily="2" charset="-122"/>
                <a:ea typeface="宋体" panose="02010600030101010101" pitchFamily="2" charset="-122"/>
              </a:rPr>
              <a:t>）可按规范确定：</a:t>
            </a:r>
            <a:endParaRPr lang="en-US" altLang="zh-CN" sz="1400" b="0" dirty="0">
              <a:solidFill>
                <a:srgbClr val="FF0000"/>
              </a:solidFill>
              <a:latin typeface="宋体" panose="02010600030101010101" pitchFamily="2" charset="-122"/>
              <a:ea typeface="宋体" panose="02010600030101010101" pitchFamily="2" charset="-122"/>
            </a:endParaRPr>
          </a:p>
          <a:p>
            <a:pPr algn="just"/>
            <a:r>
              <a:rPr lang="zh-CN" altLang="en-US" sz="1400" b="0" dirty="0">
                <a:solidFill>
                  <a:srgbClr val="FF0000"/>
                </a:solidFill>
                <a:latin typeface="宋体" panose="02010600030101010101" pitchFamily="2" charset="-122"/>
                <a:ea typeface="宋体" panose="02010600030101010101" pitchFamily="2" charset="-122"/>
              </a:rPr>
              <a:t>①如果采用</a:t>
            </a:r>
            <a:r>
              <a:rPr lang="en-US" altLang="zh-CN" sz="1400" b="0" dirty="0">
                <a:solidFill>
                  <a:srgbClr val="FF0000"/>
                </a:solidFill>
                <a:latin typeface="宋体" panose="02010600030101010101" pitchFamily="2" charset="-122"/>
                <a:ea typeface="宋体" panose="02010600030101010101" pitchFamily="2" charset="-122"/>
              </a:rPr>
              <a:t>Cd-Ni</a:t>
            </a:r>
            <a:r>
              <a:rPr lang="zh-CN" altLang="en-US" sz="1400" b="0" dirty="0">
                <a:solidFill>
                  <a:srgbClr val="FF0000"/>
                </a:solidFill>
                <a:latin typeface="宋体" panose="02010600030101010101" pitchFamily="2" charset="-122"/>
                <a:ea typeface="宋体" panose="02010600030101010101" pitchFamily="2" charset="-122"/>
              </a:rPr>
              <a:t>蓄电池组，则对于地球同步轨道一般取 </a:t>
            </a:r>
            <a:r>
              <a:rPr lang="en-US" altLang="zh-CN" sz="1400" b="0" dirty="0">
                <a:solidFill>
                  <a:srgbClr val="FF0000"/>
                </a:solidFill>
                <a:latin typeface="宋体" panose="02010600030101010101" pitchFamily="2" charset="-122"/>
                <a:ea typeface="宋体" panose="02010600030101010101" pitchFamily="2" charset="-122"/>
              </a:rPr>
              <a:t>50%~60%</a:t>
            </a:r>
            <a:r>
              <a:rPr lang="zh-CN" altLang="en-US" sz="1400" b="0" dirty="0">
                <a:solidFill>
                  <a:srgbClr val="FF0000"/>
                </a:solidFill>
                <a:latin typeface="宋体" panose="02010600030101010101" pitchFamily="2" charset="-122"/>
                <a:ea typeface="宋体" panose="02010600030101010101" pitchFamily="2" charset="-122"/>
              </a:rPr>
              <a:t>，对于太阳同步轨道一般取</a:t>
            </a:r>
            <a:r>
              <a:rPr lang="en-US" altLang="zh-CN" sz="1400" b="0" dirty="0">
                <a:solidFill>
                  <a:srgbClr val="FF0000"/>
                </a:solidFill>
                <a:latin typeface="宋体" panose="02010600030101010101" pitchFamily="2" charset="-122"/>
                <a:ea typeface="宋体" panose="02010600030101010101" pitchFamily="2" charset="-122"/>
              </a:rPr>
              <a:t>15%~30%</a:t>
            </a:r>
            <a:r>
              <a:rPr lang="zh-CN" altLang="en-US" sz="1400" b="0" dirty="0">
                <a:solidFill>
                  <a:srgbClr val="FF0000"/>
                </a:solidFill>
                <a:latin typeface="宋体" panose="02010600030101010101" pitchFamily="2" charset="-122"/>
                <a:ea typeface="宋体" panose="02010600030101010101" pitchFamily="2" charset="-122"/>
              </a:rPr>
              <a:t>（具体取值根据航天器寿命，和研制单位所研制蓄电池组的性能决定）；</a:t>
            </a:r>
            <a:endParaRPr lang="en-US" altLang="zh-CN" sz="1400" b="0" dirty="0">
              <a:solidFill>
                <a:srgbClr val="FF0000"/>
              </a:solidFill>
              <a:latin typeface="宋体" panose="02010600030101010101" pitchFamily="2" charset="-122"/>
              <a:ea typeface="宋体" panose="02010600030101010101" pitchFamily="2" charset="-122"/>
            </a:endParaRPr>
          </a:p>
          <a:p>
            <a:pPr algn="just"/>
            <a:r>
              <a:rPr lang="zh-CN" altLang="en-US" sz="1400" b="0" dirty="0">
                <a:solidFill>
                  <a:srgbClr val="FF0000"/>
                </a:solidFill>
                <a:latin typeface="宋体" panose="02010600030101010101" pitchFamily="2" charset="-122"/>
                <a:ea typeface="宋体" panose="02010600030101010101" pitchFamily="2" charset="-122"/>
              </a:rPr>
              <a:t>②如果采用</a:t>
            </a:r>
            <a:r>
              <a:rPr lang="en-US" altLang="zh-CN" sz="1400" b="0" dirty="0">
                <a:solidFill>
                  <a:srgbClr val="FF0000"/>
                </a:solidFill>
                <a:latin typeface="宋体" panose="02010600030101010101" pitchFamily="2" charset="-122"/>
                <a:ea typeface="宋体" panose="02010600030101010101" pitchFamily="2" charset="-122"/>
              </a:rPr>
              <a:t>H2-Ni</a:t>
            </a:r>
            <a:r>
              <a:rPr lang="zh-CN" altLang="en-US" sz="1400" b="0" dirty="0">
                <a:solidFill>
                  <a:srgbClr val="FF0000"/>
                </a:solidFill>
                <a:latin typeface="宋体" panose="02010600030101010101" pitchFamily="2" charset="-122"/>
                <a:ea typeface="宋体" panose="02010600030101010101" pitchFamily="2" charset="-122"/>
              </a:rPr>
              <a:t>蓄电池组，则对于高轨道一般取</a:t>
            </a:r>
            <a:r>
              <a:rPr lang="en-US" altLang="zh-CN" sz="1400" b="0" dirty="0">
                <a:solidFill>
                  <a:srgbClr val="FF0000"/>
                </a:solidFill>
                <a:latin typeface="宋体" panose="02010600030101010101" pitchFamily="2" charset="-122"/>
                <a:ea typeface="宋体" panose="02010600030101010101" pitchFamily="2" charset="-122"/>
              </a:rPr>
              <a:t>70% ~80% </a:t>
            </a:r>
            <a:r>
              <a:rPr lang="zh-CN" altLang="en-US" sz="1400" b="0" dirty="0">
                <a:solidFill>
                  <a:srgbClr val="FF0000"/>
                </a:solidFill>
                <a:latin typeface="宋体" panose="02010600030101010101" pitchFamily="2" charset="-122"/>
                <a:ea typeface="宋体" panose="02010600030101010101" pitchFamily="2" charset="-122"/>
              </a:rPr>
              <a:t>，对于低轨道一般取</a:t>
            </a:r>
            <a:r>
              <a:rPr lang="en-US" altLang="zh-CN" sz="1400" b="0" dirty="0">
                <a:solidFill>
                  <a:srgbClr val="FF0000"/>
                </a:solidFill>
                <a:latin typeface="宋体" panose="02010600030101010101" pitchFamily="2" charset="-122"/>
                <a:ea typeface="宋体" panose="02010600030101010101" pitchFamily="2" charset="-122"/>
              </a:rPr>
              <a:t>30%~40% </a:t>
            </a:r>
            <a:r>
              <a:rPr lang="zh-CN" altLang="en-US" sz="1400" b="0" dirty="0">
                <a:solidFill>
                  <a:srgbClr val="FF0000"/>
                </a:solidFill>
                <a:latin typeface="宋体" panose="02010600030101010101" pitchFamily="2" charset="-122"/>
                <a:ea typeface="宋体" panose="02010600030101010101" pitchFamily="2" charset="-122"/>
              </a:rPr>
              <a:t>。也可根据航天器设计者要求确定。</a:t>
            </a:r>
          </a:p>
        </p:txBody>
      </p:sp>
      <p:pic>
        <p:nvPicPr>
          <p:cNvPr id="20484" name="Picture 4" descr="关于卫星轨道，你想知道的都在这里-企业官网">
            <a:extLst>
              <a:ext uri="{FF2B5EF4-FFF2-40B4-BE49-F238E27FC236}">
                <a16:creationId xmlns:a16="http://schemas.microsoft.com/office/drawing/2014/main" id="{4B1F408E-8D17-4BA7-852B-ECA333271F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4642774"/>
            <a:ext cx="2664296" cy="1877373"/>
          </a:xfrm>
          <a:prstGeom prst="rect">
            <a:avLst/>
          </a:prstGeom>
          <a:noFill/>
          <a:extLst>
            <a:ext uri="{909E8E84-426E-40DD-AFC4-6F175D3DCCD1}">
              <a14:hiddenFill xmlns:a14="http://schemas.microsoft.com/office/drawing/2010/main">
                <a:solidFill>
                  <a:srgbClr val="FFFFFF"/>
                </a:solidFill>
              </a14:hiddenFill>
            </a:ext>
          </a:extLst>
        </p:spPr>
      </p:pic>
      <p:pic>
        <p:nvPicPr>
          <p:cNvPr id="20486" name="Picture 6" descr="美国GSSAP GEO轨道卫星监视系统简析 - 安全内参 | 决策者的网络安全知识库">
            <a:extLst>
              <a:ext uri="{FF2B5EF4-FFF2-40B4-BE49-F238E27FC236}">
                <a16:creationId xmlns:a16="http://schemas.microsoft.com/office/drawing/2014/main" id="{10DC9FEC-7A86-4F43-9875-60C6F307F2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59832" y="4642774"/>
            <a:ext cx="2807176" cy="1877373"/>
          </a:xfrm>
          <a:prstGeom prst="rect">
            <a:avLst/>
          </a:prstGeom>
          <a:noFill/>
          <a:extLst>
            <a:ext uri="{909E8E84-426E-40DD-AFC4-6F175D3DCCD1}">
              <a14:hiddenFill xmlns:a14="http://schemas.microsoft.com/office/drawing/2010/main">
                <a:solidFill>
                  <a:srgbClr val="FFFFFF"/>
                </a:solidFill>
              </a14:hiddenFill>
            </a:ext>
          </a:extLst>
        </p:spPr>
      </p:pic>
      <p:pic>
        <p:nvPicPr>
          <p:cNvPr id="20488" name="Picture 8" descr="中国低轨卫星通信系统首星上天 - 技术新闻 - 本栏首页">
            <a:extLst>
              <a:ext uri="{FF2B5EF4-FFF2-40B4-BE49-F238E27FC236}">
                <a16:creationId xmlns:a16="http://schemas.microsoft.com/office/drawing/2014/main" id="{DA524E81-15EE-4A2A-93FD-583E149449E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867008" y="4642774"/>
            <a:ext cx="2418014" cy="1886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5580333"/>
      </p:ext>
    </p:extLst>
  </p:cSld>
  <p:clrMapOvr>
    <a:masterClrMapping/>
  </p:clrMapOvr>
  <p:transition>
    <p:wipe di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7889486"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585259"/>
            <a:ext cx="4680520"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蓄电池组输出功率计算</a:t>
            </a:r>
            <a:endParaRPr lang="zh-CN" altLang="en-US" b="0" dirty="0"/>
          </a:p>
        </p:txBody>
      </p:sp>
      <p:sp>
        <p:nvSpPr>
          <p:cNvPr id="12" name="矩形 11">
            <a:extLst>
              <a:ext uri="{FF2B5EF4-FFF2-40B4-BE49-F238E27FC236}">
                <a16:creationId xmlns:a16="http://schemas.microsoft.com/office/drawing/2014/main" id="{D88C9D8F-CEBD-4BEC-8145-E282DEEC0092}"/>
              </a:ext>
            </a:extLst>
          </p:cNvPr>
          <p:cNvSpPr/>
          <p:nvPr/>
        </p:nvSpPr>
        <p:spPr>
          <a:xfrm>
            <a:off x="395536" y="2040456"/>
            <a:ext cx="4680520" cy="458908"/>
          </a:xfrm>
          <a:prstGeom prst="rect">
            <a:avLst/>
          </a:prstGeom>
          <a:solidFill>
            <a:srgbClr val="FFFF00"/>
          </a:solidFill>
        </p:spPr>
        <p:txBody>
          <a:bodyPr wrap="square">
            <a:spAutoFit/>
          </a:bodyPr>
          <a:lstStyle/>
          <a:p>
            <a:pPr marL="400050" indent="-400050">
              <a:lnSpc>
                <a:spcPct val="150000"/>
              </a:lnSpc>
              <a:buFont typeface="+mj-lt"/>
              <a:buAutoNum type="romanUcPeriod" startAt="5"/>
            </a:pPr>
            <a:r>
              <a:rPr lang="zh-CN" altLang="en-US" sz="1800" b="0" dirty="0">
                <a:solidFill>
                  <a:schemeClr val="tx2"/>
                </a:solidFill>
                <a:ea typeface="仿宋_GB2312"/>
                <a:cs typeface="Times New Roman" panose="02020603050405020304" pitchFamily="18" charset="0"/>
              </a:rPr>
              <a:t>功率平衡分析</a:t>
            </a:r>
          </a:p>
        </p:txBody>
      </p:sp>
      <p:sp>
        <p:nvSpPr>
          <p:cNvPr id="2" name="矩形 1">
            <a:extLst>
              <a:ext uri="{FF2B5EF4-FFF2-40B4-BE49-F238E27FC236}">
                <a16:creationId xmlns:a16="http://schemas.microsoft.com/office/drawing/2014/main" id="{9797CD9F-94A6-41F3-90E0-9DB29736E490}"/>
              </a:ext>
            </a:extLst>
          </p:cNvPr>
          <p:cNvSpPr/>
          <p:nvPr/>
        </p:nvSpPr>
        <p:spPr>
          <a:xfrm>
            <a:off x="395536" y="2504682"/>
            <a:ext cx="6768752" cy="1526187"/>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zh-CN" altLang="en-US" sz="1600" b="0" dirty="0">
                <a:solidFill>
                  <a:schemeClr val="accent3">
                    <a:lumMod val="50000"/>
                  </a:schemeClr>
                </a:solidFill>
                <a:ea typeface="仿宋_GB2312"/>
                <a:cs typeface="Times New Roman" panose="02020603050405020304" pitchFamily="18" charset="0"/>
              </a:rPr>
              <a:t>地球静止轨道航天器的地影时间较光照时间短得多，在一个轨道周期中春秋分时，最大地影时间只有</a:t>
            </a:r>
            <a:r>
              <a:rPr lang="en-US" altLang="zh-CN" sz="1600" b="0" dirty="0">
                <a:solidFill>
                  <a:schemeClr val="accent3">
                    <a:lumMod val="50000"/>
                  </a:schemeClr>
                </a:solidFill>
                <a:ea typeface="仿宋_GB2312"/>
                <a:cs typeface="Times New Roman" panose="02020603050405020304" pitchFamily="18" charset="0"/>
              </a:rPr>
              <a:t>1. 2</a:t>
            </a:r>
            <a:r>
              <a:rPr lang="zh-CN" altLang="en-US" sz="1600" b="0" dirty="0">
                <a:solidFill>
                  <a:schemeClr val="accent3">
                    <a:lumMod val="50000"/>
                  </a:schemeClr>
                </a:solidFill>
                <a:ea typeface="仿宋_GB2312"/>
                <a:cs typeface="Times New Roman" panose="02020603050405020304" pitchFamily="18" charset="0"/>
              </a:rPr>
              <a:t>小时，而光照时间有</a:t>
            </a:r>
            <a:r>
              <a:rPr lang="en-US" altLang="zh-CN" sz="1600" b="0" dirty="0">
                <a:solidFill>
                  <a:schemeClr val="accent3">
                    <a:lumMod val="50000"/>
                  </a:schemeClr>
                </a:solidFill>
                <a:ea typeface="仿宋_GB2312"/>
                <a:cs typeface="Times New Roman" panose="02020603050405020304" pitchFamily="18" charset="0"/>
              </a:rPr>
              <a:t>22. 8</a:t>
            </a:r>
            <a:r>
              <a:rPr lang="zh-CN" altLang="en-US" sz="1600" b="0" dirty="0">
                <a:solidFill>
                  <a:schemeClr val="accent3">
                    <a:lumMod val="50000"/>
                  </a:schemeClr>
                </a:solidFill>
                <a:ea typeface="仿宋_GB2312"/>
                <a:cs typeface="Times New Roman" panose="02020603050405020304" pitchFamily="18" charset="0"/>
              </a:rPr>
              <a:t>小时。而且，一年中只有</a:t>
            </a:r>
            <a:r>
              <a:rPr lang="en-US" altLang="zh-CN" sz="1600" b="0" dirty="0">
                <a:solidFill>
                  <a:schemeClr val="accent3">
                    <a:lumMod val="50000"/>
                  </a:schemeClr>
                </a:solidFill>
                <a:ea typeface="仿宋_GB2312"/>
                <a:cs typeface="Times New Roman" panose="02020603050405020304" pitchFamily="18" charset="0"/>
              </a:rPr>
              <a:t>90</a:t>
            </a:r>
            <a:r>
              <a:rPr lang="zh-CN" altLang="en-US" sz="1600" b="0" dirty="0">
                <a:solidFill>
                  <a:schemeClr val="accent3">
                    <a:lumMod val="50000"/>
                  </a:schemeClr>
                </a:solidFill>
                <a:ea typeface="仿宋_GB2312"/>
                <a:cs typeface="Times New Roman" panose="02020603050405020304" pitchFamily="18" charset="0"/>
              </a:rPr>
              <a:t>天有地影。因此，蓄电池有足够的时间完成充电。所以，静止轨道航天器电源系统可采用当圈能量平衡方式进行设计。</a:t>
            </a:r>
          </a:p>
        </p:txBody>
      </p:sp>
      <p:sp>
        <p:nvSpPr>
          <p:cNvPr id="4" name="矩形 3">
            <a:extLst>
              <a:ext uri="{FF2B5EF4-FFF2-40B4-BE49-F238E27FC236}">
                <a16:creationId xmlns:a16="http://schemas.microsoft.com/office/drawing/2014/main" id="{FE662821-057B-47B1-A56F-F033A0E7606D}"/>
              </a:ext>
            </a:extLst>
          </p:cNvPr>
          <p:cNvSpPr/>
          <p:nvPr/>
        </p:nvSpPr>
        <p:spPr>
          <a:xfrm>
            <a:off x="395537" y="4030869"/>
            <a:ext cx="6768751" cy="2264851"/>
          </a:xfrm>
          <a:prstGeom prst="rect">
            <a:avLst/>
          </a:prstGeom>
          <a:solidFill>
            <a:srgbClr val="FEE3D2"/>
          </a:solidFill>
        </p:spPr>
        <p:txBody>
          <a:bodyPr wrap="square">
            <a:spAutoFit/>
          </a:bodyPr>
          <a:lstStyle/>
          <a:p>
            <a:pPr marL="285750" indent="-285750">
              <a:lnSpc>
                <a:spcPct val="150000"/>
              </a:lnSpc>
              <a:buFont typeface="Wingdings" panose="05000000000000000000" pitchFamily="2" charset="2"/>
              <a:buChar char="ü"/>
            </a:pPr>
            <a:r>
              <a:rPr lang="zh-CN" altLang="en-US" sz="1600" b="0" dirty="0">
                <a:solidFill>
                  <a:schemeClr val="accent1">
                    <a:lumMod val="75000"/>
                  </a:schemeClr>
                </a:solidFill>
                <a:ea typeface="仿宋_GB2312"/>
                <a:cs typeface="Times New Roman" panose="02020603050405020304" pitchFamily="18" charset="0"/>
              </a:rPr>
              <a:t>对于低轨道航天器地影时间较光照时间短不了多少时间，一般地影时间约为轨道周期的</a:t>
            </a:r>
            <a:r>
              <a:rPr lang="en-US" altLang="zh-CN" sz="1600" b="0" dirty="0">
                <a:solidFill>
                  <a:schemeClr val="accent1">
                    <a:lumMod val="75000"/>
                  </a:schemeClr>
                </a:solidFill>
                <a:ea typeface="仿宋_GB2312"/>
                <a:cs typeface="Times New Roman" panose="02020603050405020304" pitchFamily="18" charset="0"/>
              </a:rPr>
              <a:t>35%</a:t>
            </a:r>
            <a:r>
              <a:rPr lang="zh-CN" altLang="en-US" sz="1600" b="0" dirty="0">
                <a:solidFill>
                  <a:schemeClr val="accent1">
                    <a:lumMod val="75000"/>
                  </a:schemeClr>
                </a:solidFill>
                <a:ea typeface="仿宋_GB2312"/>
                <a:cs typeface="Times New Roman" panose="02020603050405020304" pitchFamily="18" charset="0"/>
              </a:rPr>
              <a:t>。而且对地观测航天器有一些有效载荷仅在一定时间（即一定地区）开机，即在轨道运行若干圈内出现多次短期负载，使蓄电池充电电量不足。而后，又出现在轨道运行若干圈内有效载荷少工作或不工作状态 ，此时，可有足够的功率给蓄电池充电。因此应采用多圈能量平衡方式。</a:t>
            </a:r>
          </a:p>
        </p:txBody>
      </p:sp>
      <p:pic>
        <p:nvPicPr>
          <p:cNvPr id="21510" name="Picture 6" descr="行星轨道为什么是椭圆的？为什么太阳只集中在一个焦点上？|A2|椭圆|轨道_新浪网">
            <a:extLst>
              <a:ext uri="{FF2B5EF4-FFF2-40B4-BE49-F238E27FC236}">
                <a16:creationId xmlns:a16="http://schemas.microsoft.com/office/drawing/2014/main" id="{D846A7FE-3E9C-4D26-973B-BD4785AE4A5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64288" y="2500409"/>
            <a:ext cx="1635080" cy="1534732"/>
          </a:xfrm>
          <a:prstGeom prst="rect">
            <a:avLst/>
          </a:prstGeom>
          <a:noFill/>
          <a:extLst>
            <a:ext uri="{909E8E84-426E-40DD-AFC4-6F175D3DCCD1}">
              <a14:hiddenFill xmlns:a14="http://schemas.microsoft.com/office/drawing/2010/main">
                <a:solidFill>
                  <a:srgbClr val="FFFFFF"/>
                </a:solidFill>
              </a14:hiddenFill>
            </a:ext>
          </a:extLst>
        </p:spPr>
      </p:pic>
      <p:pic>
        <p:nvPicPr>
          <p:cNvPr id="21512" name="Picture 8" descr="人造卫星的名称有哪些？-人造卫星有哪些名字!">
            <a:extLst>
              <a:ext uri="{FF2B5EF4-FFF2-40B4-BE49-F238E27FC236}">
                <a16:creationId xmlns:a16="http://schemas.microsoft.com/office/drawing/2014/main" id="{611D3548-4A3D-4D10-B0F0-5A5F5ABE45C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64288" y="4039414"/>
            <a:ext cx="1635080" cy="1261737"/>
          </a:xfrm>
          <a:prstGeom prst="rect">
            <a:avLst/>
          </a:prstGeom>
          <a:noFill/>
          <a:extLst>
            <a:ext uri="{909E8E84-426E-40DD-AFC4-6F175D3DCCD1}">
              <a14:hiddenFill xmlns:a14="http://schemas.microsoft.com/office/drawing/2010/main">
                <a:solidFill>
                  <a:srgbClr val="FFFFFF"/>
                </a:solidFill>
              </a14:hiddenFill>
            </a:ext>
          </a:extLst>
        </p:spPr>
      </p:pic>
      <p:pic>
        <p:nvPicPr>
          <p:cNvPr id="21514" name="Picture 10" descr="人造地球卫星的轨道形状-">
            <a:extLst>
              <a:ext uri="{FF2B5EF4-FFF2-40B4-BE49-F238E27FC236}">
                <a16:creationId xmlns:a16="http://schemas.microsoft.com/office/drawing/2014/main" id="{9854D993-620D-48C1-8CD2-26C3A890776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66591" y="5301151"/>
            <a:ext cx="1632777" cy="115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413304"/>
      </p:ext>
    </p:extLst>
  </p:cSld>
  <p:clrMapOvr>
    <a:masterClrMapping/>
  </p:clrMapOvr>
  <p:transition>
    <p:wipe di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7889486"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585259"/>
            <a:ext cx="4680520"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蓄电池组输出功率计算</a:t>
            </a:r>
            <a:endParaRPr lang="zh-CN" altLang="en-US" b="0" dirty="0"/>
          </a:p>
        </p:txBody>
      </p:sp>
      <p:sp>
        <p:nvSpPr>
          <p:cNvPr id="12" name="矩形 11">
            <a:extLst>
              <a:ext uri="{FF2B5EF4-FFF2-40B4-BE49-F238E27FC236}">
                <a16:creationId xmlns:a16="http://schemas.microsoft.com/office/drawing/2014/main" id="{D88C9D8F-CEBD-4BEC-8145-E282DEEC0092}"/>
              </a:ext>
            </a:extLst>
          </p:cNvPr>
          <p:cNvSpPr/>
          <p:nvPr/>
        </p:nvSpPr>
        <p:spPr>
          <a:xfrm>
            <a:off x="395536" y="2040456"/>
            <a:ext cx="4680520" cy="458908"/>
          </a:xfrm>
          <a:prstGeom prst="rect">
            <a:avLst/>
          </a:prstGeom>
          <a:solidFill>
            <a:srgbClr val="FFFF00"/>
          </a:solidFill>
        </p:spPr>
        <p:txBody>
          <a:bodyPr wrap="square">
            <a:spAutoFit/>
          </a:bodyPr>
          <a:lstStyle/>
          <a:p>
            <a:pPr marL="400050" indent="-400050">
              <a:lnSpc>
                <a:spcPct val="150000"/>
              </a:lnSpc>
              <a:buFont typeface="+mj-lt"/>
              <a:buAutoNum type="romanUcPeriod" startAt="5"/>
            </a:pPr>
            <a:r>
              <a:rPr lang="zh-CN" altLang="en-US" sz="1800" b="0" dirty="0">
                <a:solidFill>
                  <a:schemeClr val="tx2"/>
                </a:solidFill>
                <a:ea typeface="仿宋_GB2312"/>
                <a:cs typeface="Times New Roman" panose="02020603050405020304" pitchFamily="18" charset="0"/>
              </a:rPr>
              <a:t>功率平衡分析</a:t>
            </a:r>
          </a:p>
        </p:txBody>
      </p:sp>
      <p:pic>
        <p:nvPicPr>
          <p:cNvPr id="3" name="图片 2">
            <a:extLst>
              <a:ext uri="{FF2B5EF4-FFF2-40B4-BE49-F238E27FC236}">
                <a16:creationId xmlns:a16="http://schemas.microsoft.com/office/drawing/2014/main" id="{64AEB881-34BC-47F5-A51F-6DD76C958B87}"/>
              </a:ext>
            </a:extLst>
          </p:cNvPr>
          <p:cNvPicPr>
            <a:picLocks noChangeAspect="1"/>
          </p:cNvPicPr>
          <p:nvPr/>
        </p:nvPicPr>
        <p:blipFill>
          <a:blip r:embed="rId3"/>
          <a:stretch>
            <a:fillRect/>
          </a:stretch>
        </p:blipFill>
        <p:spPr>
          <a:xfrm>
            <a:off x="5865632" y="2620023"/>
            <a:ext cx="3208966" cy="3113233"/>
          </a:xfrm>
          <a:prstGeom prst="rect">
            <a:avLst/>
          </a:prstGeom>
        </p:spPr>
      </p:pic>
      <p:sp>
        <p:nvSpPr>
          <p:cNvPr id="5" name="矩形 4">
            <a:extLst>
              <a:ext uri="{FF2B5EF4-FFF2-40B4-BE49-F238E27FC236}">
                <a16:creationId xmlns:a16="http://schemas.microsoft.com/office/drawing/2014/main" id="{9A8F1D28-936E-4981-B0C9-910A7E295835}"/>
              </a:ext>
            </a:extLst>
          </p:cNvPr>
          <p:cNvSpPr/>
          <p:nvPr/>
        </p:nvSpPr>
        <p:spPr>
          <a:xfrm>
            <a:off x="395536" y="2507449"/>
            <a:ext cx="5472608" cy="3742178"/>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zh-CN" altLang="en-US" sz="1600" b="0" dirty="0">
                <a:solidFill>
                  <a:schemeClr val="accent3">
                    <a:lumMod val="50000"/>
                  </a:schemeClr>
                </a:solidFill>
                <a:ea typeface="仿宋_GB2312"/>
                <a:cs typeface="Times New Roman" panose="02020603050405020304" pitchFamily="18" charset="0"/>
              </a:rPr>
              <a:t>如果一次电源是按下述 </a:t>
            </a:r>
            <a:r>
              <a:rPr lang="en-US" altLang="zh-CN" sz="1600" b="0" dirty="0">
                <a:solidFill>
                  <a:schemeClr val="accent3">
                    <a:lumMod val="50000"/>
                  </a:schemeClr>
                </a:solidFill>
                <a:ea typeface="仿宋_GB2312"/>
                <a:cs typeface="Times New Roman" panose="02020603050405020304" pitchFamily="18" charset="0"/>
              </a:rPr>
              <a:t>a</a:t>
            </a:r>
            <a:r>
              <a:rPr lang="zh-CN" altLang="en-US" sz="1600" b="0" dirty="0">
                <a:solidFill>
                  <a:schemeClr val="accent3">
                    <a:lumMod val="50000"/>
                  </a:schemeClr>
                </a:solidFill>
                <a:ea typeface="仿宋_GB2312"/>
                <a:cs typeface="Times New Roman" panose="02020603050405020304" pitchFamily="18" charset="0"/>
              </a:rPr>
              <a:t>、</a:t>
            </a:r>
            <a:r>
              <a:rPr lang="en-US" altLang="zh-CN" sz="1600" b="0" dirty="0">
                <a:solidFill>
                  <a:schemeClr val="accent3">
                    <a:lumMod val="50000"/>
                  </a:schemeClr>
                </a:solidFill>
                <a:ea typeface="仿宋_GB2312"/>
                <a:cs typeface="Times New Roman" panose="02020603050405020304" pitchFamily="18" charset="0"/>
              </a:rPr>
              <a:t>b</a:t>
            </a:r>
            <a:r>
              <a:rPr lang="zh-CN" altLang="en-US" sz="1600" b="0" dirty="0">
                <a:solidFill>
                  <a:schemeClr val="accent3">
                    <a:lumMod val="50000"/>
                  </a:schemeClr>
                </a:solidFill>
                <a:ea typeface="仿宋_GB2312"/>
                <a:cs typeface="Times New Roman" panose="02020603050405020304" pitchFamily="18" charset="0"/>
              </a:rPr>
              <a:t>、</a:t>
            </a:r>
            <a:r>
              <a:rPr lang="en-US" altLang="zh-CN" sz="1600" b="0" dirty="0">
                <a:solidFill>
                  <a:schemeClr val="accent3">
                    <a:lumMod val="50000"/>
                  </a:schemeClr>
                </a:solidFill>
                <a:ea typeface="仿宋_GB2312"/>
                <a:cs typeface="Times New Roman" panose="02020603050405020304" pitchFamily="18" charset="0"/>
              </a:rPr>
              <a:t>c </a:t>
            </a:r>
            <a:r>
              <a:rPr lang="zh-CN" altLang="en-US" sz="1600" b="0" dirty="0">
                <a:solidFill>
                  <a:schemeClr val="accent3">
                    <a:lumMod val="50000"/>
                  </a:schemeClr>
                </a:solidFill>
                <a:ea typeface="仿宋_GB2312"/>
                <a:cs typeface="Times New Roman" panose="02020603050405020304" pitchFamily="18" charset="0"/>
              </a:rPr>
              <a:t>三种模式供电，此时，蓄电池充放电情况如图 </a:t>
            </a:r>
            <a:r>
              <a:rPr lang="en-US" altLang="zh-CN" sz="1600" b="0" dirty="0">
                <a:solidFill>
                  <a:schemeClr val="accent3">
                    <a:lumMod val="50000"/>
                  </a:schemeClr>
                </a:solidFill>
                <a:ea typeface="仿宋_GB2312"/>
                <a:cs typeface="Times New Roman" panose="02020603050405020304" pitchFamily="18" charset="0"/>
              </a:rPr>
              <a:t>13 -11 </a:t>
            </a:r>
            <a:r>
              <a:rPr lang="zh-CN" altLang="en-US" sz="1600" b="0" dirty="0">
                <a:solidFill>
                  <a:schemeClr val="accent3">
                    <a:lumMod val="50000"/>
                  </a:schemeClr>
                </a:solidFill>
                <a:ea typeface="仿宋_GB2312"/>
                <a:cs typeface="Times New Roman" panose="02020603050405020304" pitchFamily="18" charset="0"/>
              </a:rPr>
              <a:t>所示。图中，</a:t>
            </a:r>
            <a:r>
              <a:rPr lang="en-US" altLang="zh-CN" sz="1600" b="0" dirty="0">
                <a:solidFill>
                  <a:schemeClr val="accent3">
                    <a:lumMod val="50000"/>
                  </a:schemeClr>
                </a:solidFill>
                <a:ea typeface="仿宋_GB2312"/>
                <a:cs typeface="Times New Roman" panose="02020603050405020304" pitchFamily="18" charset="0"/>
              </a:rPr>
              <a:t>P</a:t>
            </a:r>
            <a:r>
              <a:rPr lang="en-US" altLang="zh-CN" sz="1600" b="0" baseline="-25000" dirty="0">
                <a:solidFill>
                  <a:schemeClr val="accent3">
                    <a:lumMod val="50000"/>
                  </a:schemeClr>
                </a:solidFill>
                <a:ea typeface="仿宋_GB2312"/>
                <a:cs typeface="Times New Roman" panose="02020603050405020304" pitchFamily="18" charset="0"/>
              </a:rPr>
              <a:t>zz</a:t>
            </a:r>
            <a:r>
              <a:rPr lang="zh-CN" altLang="en-US" sz="1600" b="0" dirty="0">
                <a:solidFill>
                  <a:schemeClr val="accent3">
                    <a:lumMod val="50000"/>
                  </a:schemeClr>
                </a:solidFill>
                <a:ea typeface="仿宋_GB2312"/>
                <a:cs typeface="Times New Roman" panose="02020603050405020304" pitchFamily="18" charset="0"/>
              </a:rPr>
              <a:t>为太阳电池主阵所提供的功率（</a:t>
            </a:r>
            <a:r>
              <a:rPr lang="en-US" altLang="zh-CN" sz="1600" b="0" dirty="0">
                <a:solidFill>
                  <a:schemeClr val="accent3">
                    <a:lumMod val="50000"/>
                  </a:schemeClr>
                </a:solidFill>
                <a:ea typeface="仿宋_GB2312"/>
                <a:cs typeface="Times New Roman" panose="02020603050405020304" pitchFamily="18" charset="0"/>
              </a:rPr>
              <a:t>W); </a:t>
            </a:r>
            <a:r>
              <a:rPr lang="en-US" altLang="zh-CN" sz="1600" b="0" dirty="0" err="1">
                <a:solidFill>
                  <a:schemeClr val="accent3">
                    <a:lumMod val="50000"/>
                  </a:schemeClr>
                </a:solidFill>
                <a:ea typeface="仿宋_GB2312"/>
                <a:cs typeface="Times New Roman" panose="02020603050405020304" pitchFamily="18" charset="0"/>
              </a:rPr>
              <a:t>P</a:t>
            </a:r>
            <a:r>
              <a:rPr lang="en-US" altLang="zh-CN" sz="1600" b="0" baseline="-25000" dirty="0" err="1">
                <a:solidFill>
                  <a:schemeClr val="accent3">
                    <a:lumMod val="50000"/>
                  </a:schemeClr>
                </a:solidFill>
                <a:ea typeface="仿宋_GB2312"/>
                <a:cs typeface="Times New Roman" panose="02020603050405020304" pitchFamily="18" charset="0"/>
              </a:rPr>
              <a:t>zz+cz</a:t>
            </a:r>
            <a:r>
              <a:rPr lang="zh-CN" altLang="en-US" sz="1600" b="0" dirty="0">
                <a:solidFill>
                  <a:schemeClr val="accent3">
                    <a:lumMod val="50000"/>
                  </a:schemeClr>
                </a:solidFill>
                <a:ea typeface="仿宋_GB2312"/>
                <a:cs typeface="Times New Roman" panose="02020603050405020304" pitchFamily="18" charset="0"/>
              </a:rPr>
              <a:t>为太阳电池主阵加上充电阵所提供的功率（</a:t>
            </a:r>
            <a:r>
              <a:rPr lang="en-US" altLang="zh-CN" sz="1600" b="0" dirty="0">
                <a:solidFill>
                  <a:schemeClr val="accent3">
                    <a:lumMod val="50000"/>
                  </a:schemeClr>
                </a:solidFill>
                <a:ea typeface="仿宋_GB2312"/>
                <a:cs typeface="Times New Roman" panose="02020603050405020304" pitchFamily="18" charset="0"/>
              </a:rPr>
              <a:t>W) ;P</a:t>
            </a:r>
            <a:r>
              <a:rPr lang="en-US" altLang="zh-CN" sz="1600" b="0" baseline="-25000" dirty="0">
                <a:solidFill>
                  <a:schemeClr val="accent3">
                    <a:lumMod val="50000"/>
                  </a:schemeClr>
                </a:solidFill>
                <a:ea typeface="仿宋_GB2312"/>
                <a:cs typeface="Times New Roman" panose="02020603050405020304" pitchFamily="18" charset="0"/>
              </a:rPr>
              <a:t>c</a:t>
            </a:r>
            <a:r>
              <a:rPr lang="zh-CN" altLang="en-US" sz="1600" b="0" dirty="0">
                <a:solidFill>
                  <a:schemeClr val="accent3">
                    <a:lumMod val="50000"/>
                  </a:schemeClr>
                </a:solidFill>
                <a:ea typeface="仿宋_GB2312"/>
                <a:cs typeface="Times New Roman" panose="02020603050405020304" pitchFamily="18" charset="0"/>
              </a:rPr>
              <a:t>为长期工作设备的总负载（</a:t>
            </a:r>
            <a:r>
              <a:rPr lang="en-US" altLang="zh-CN" sz="1600" b="0" dirty="0">
                <a:solidFill>
                  <a:schemeClr val="accent3">
                    <a:lumMod val="50000"/>
                  </a:schemeClr>
                </a:solidFill>
                <a:ea typeface="仿宋_GB2312"/>
                <a:cs typeface="Times New Roman" panose="02020603050405020304" pitchFamily="18" charset="0"/>
              </a:rPr>
              <a:t>W);P</a:t>
            </a:r>
            <a:r>
              <a:rPr lang="en-US" altLang="zh-CN" sz="1600" b="0" baseline="-25000" dirty="0">
                <a:solidFill>
                  <a:schemeClr val="accent3">
                    <a:lumMod val="50000"/>
                  </a:schemeClr>
                </a:solidFill>
                <a:ea typeface="仿宋_GB2312"/>
                <a:cs typeface="Times New Roman" panose="02020603050405020304" pitchFamily="18" charset="0"/>
              </a:rPr>
              <a:t>D1</a:t>
            </a:r>
            <a:r>
              <a:rPr lang="zh-CN" altLang="en-US" sz="1600" b="0" dirty="0">
                <a:solidFill>
                  <a:schemeClr val="accent3">
                    <a:lumMod val="50000"/>
                  </a:schemeClr>
                </a:solidFill>
                <a:ea typeface="仿宋_GB2312"/>
                <a:cs typeface="Times New Roman" panose="02020603050405020304" pitchFamily="18" charset="0"/>
              </a:rPr>
              <a:t>为第一部分短期工作设备总负载（</a:t>
            </a:r>
            <a:r>
              <a:rPr lang="en-US" altLang="zh-CN" sz="1600" b="0" dirty="0">
                <a:solidFill>
                  <a:schemeClr val="accent3">
                    <a:lumMod val="50000"/>
                  </a:schemeClr>
                </a:solidFill>
                <a:ea typeface="仿宋_GB2312"/>
                <a:cs typeface="Times New Roman" panose="02020603050405020304" pitchFamily="18" charset="0"/>
              </a:rPr>
              <a:t>W) ; P</a:t>
            </a:r>
            <a:r>
              <a:rPr lang="en-US" altLang="zh-CN" sz="1600" b="0" baseline="-25000" dirty="0">
                <a:solidFill>
                  <a:schemeClr val="accent3">
                    <a:lumMod val="50000"/>
                  </a:schemeClr>
                </a:solidFill>
                <a:ea typeface="仿宋_GB2312"/>
                <a:cs typeface="Times New Roman" panose="02020603050405020304" pitchFamily="18" charset="0"/>
              </a:rPr>
              <a:t>D2</a:t>
            </a:r>
            <a:r>
              <a:rPr lang="zh-CN" altLang="en-US" sz="1600" b="0" dirty="0">
                <a:solidFill>
                  <a:schemeClr val="accent3">
                    <a:lumMod val="50000"/>
                  </a:schemeClr>
                </a:solidFill>
                <a:ea typeface="仿宋_GB2312"/>
                <a:cs typeface="Times New Roman" panose="02020603050405020304" pitchFamily="18" charset="0"/>
              </a:rPr>
              <a:t>为第二部分短期工作设备总负载 </a:t>
            </a:r>
            <a:r>
              <a:rPr lang="en-US" altLang="zh-CN" sz="1600" b="0" dirty="0">
                <a:solidFill>
                  <a:schemeClr val="accent3">
                    <a:lumMod val="50000"/>
                  </a:schemeClr>
                </a:solidFill>
                <a:ea typeface="仿宋_GB2312"/>
                <a:cs typeface="Times New Roman" panose="02020603050405020304" pitchFamily="18" charset="0"/>
              </a:rPr>
              <a:t>(W) ; Q</a:t>
            </a:r>
            <a:r>
              <a:rPr lang="en-US" altLang="zh-CN" sz="1600" b="0" baseline="-25000" dirty="0">
                <a:solidFill>
                  <a:schemeClr val="accent3">
                    <a:lumMod val="50000"/>
                  </a:schemeClr>
                </a:solidFill>
                <a:ea typeface="仿宋_GB2312"/>
                <a:cs typeface="Times New Roman" panose="02020603050405020304" pitchFamily="18" charset="0"/>
              </a:rPr>
              <a:t>YF</a:t>
            </a:r>
            <a:r>
              <a:rPr lang="zh-CN" altLang="en-US" sz="1600" b="0" dirty="0">
                <a:solidFill>
                  <a:schemeClr val="accent3">
                    <a:lumMod val="50000"/>
                  </a:schemeClr>
                </a:solidFill>
                <a:ea typeface="仿宋_GB2312"/>
                <a:cs typeface="Times New Roman" panose="02020603050405020304" pitchFamily="18" charset="0"/>
              </a:rPr>
              <a:t>为在阴影区蓄电池组的放电量（</a:t>
            </a:r>
            <a:r>
              <a:rPr lang="en-US" altLang="zh-CN" sz="1600" b="0" dirty="0">
                <a:solidFill>
                  <a:schemeClr val="accent3">
                    <a:lumMod val="50000"/>
                  </a:schemeClr>
                </a:solidFill>
                <a:ea typeface="仿宋_GB2312"/>
                <a:cs typeface="Times New Roman" panose="02020603050405020304" pitchFamily="18" charset="0"/>
              </a:rPr>
              <a:t>Ah);Q</a:t>
            </a:r>
            <a:r>
              <a:rPr lang="en-US" altLang="zh-CN" sz="1600" b="0" baseline="-25000" dirty="0">
                <a:solidFill>
                  <a:schemeClr val="accent3">
                    <a:lumMod val="50000"/>
                  </a:schemeClr>
                </a:solidFill>
                <a:ea typeface="仿宋_GB2312"/>
                <a:cs typeface="Times New Roman" panose="02020603050405020304" pitchFamily="18" charset="0"/>
              </a:rPr>
              <a:t>GF</a:t>
            </a:r>
            <a:r>
              <a:rPr lang="zh-CN" altLang="en-US" sz="1600" b="0" dirty="0">
                <a:solidFill>
                  <a:schemeClr val="accent3">
                    <a:lumMod val="50000"/>
                  </a:schemeClr>
                </a:solidFill>
                <a:ea typeface="仿宋_GB2312"/>
                <a:cs typeface="Times New Roman" panose="02020603050405020304" pitchFamily="18" charset="0"/>
              </a:rPr>
              <a:t>为在光照期蓄电池组补充放电量（</a:t>
            </a:r>
            <a:r>
              <a:rPr lang="en-US" altLang="zh-CN" sz="1600" b="0" dirty="0">
                <a:solidFill>
                  <a:schemeClr val="accent3">
                    <a:lumMod val="50000"/>
                  </a:schemeClr>
                </a:solidFill>
                <a:ea typeface="仿宋_GB2312"/>
                <a:cs typeface="Times New Roman" panose="02020603050405020304" pitchFamily="18" charset="0"/>
              </a:rPr>
              <a:t>Ah</a:t>
            </a:r>
            <a:r>
              <a:rPr lang="zh-CN" altLang="en-US" sz="1600" b="0" dirty="0">
                <a:solidFill>
                  <a:schemeClr val="accent3">
                    <a:lumMod val="50000"/>
                  </a:schemeClr>
                </a:solidFill>
                <a:ea typeface="仿宋_GB2312"/>
                <a:cs typeface="Times New Roman" panose="02020603050405020304" pitchFamily="18" charset="0"/>
              </a:rPr>
              <a:t>）；蓄电池组充电情况</a:t>
            </a:r>
            <a:r>
              <a:rPr lang="en-US" altLang="zh-CN" sz="1600" b="0" dirty="0">
                <a:solidFill>
                  <a:schemeClr val="accent3">
                    <a:lumMod val="50000"/>
                  </a:schemeClr>
                </a:solidFill>
                <a:ea typeface="仿宋_GB2312"/>
                <a:cs typeface="Times New Roman" panose="02020603050405020304" pitchFamily="18" charset="0"/>
              </a:rPr>
              <a:t>a</a:t>
            </a:r>
            <a:r>
              <a:rPr lang="zh-CN" altLang="en-US" sz="1600" b="0" dirty="0">
                <a:solidFill>
                  <a:schemeClr val="accent3">
                    <a:lumMod val="50000"/>
                  </a:schemeClr>
                </a:solidFill>
                <a:ea typeface="仿宋_GB2312"/>
                <a:cs typeface="Times New Roman" panose="02020603050405020304" pitchFamily="18" charset="0"/>
              </a:rPr>
              <a:t>为部分充电阵给蓄电池充电；蓄电池组充电情况</a:t>
            </a:r>
            <a:r>
              <a:rPr lang="en-US" altLang="zh-CN" sz="1600" b="0" dirty="0">
                <a:solidFill>
                  <a:schemeClr val="accent3">
                    <a:lumMod val="50000"/>
                  </a:schemeClr>
                </a:solidFill>
                <a:ea typeface="仿宋_GB2312"/>
                <a:cs typeface="Times New Roman" panose="02020603050405020304" pitchFamily="18" charset="0"/>
              </a:rPr>
              <a:t>b</a:t>
            </a:r>
            <a:r>
              <a:rPr lang="zh-CN" altLang="en-US" sz="1600" b="0" dirty="0">
                <a:solidFill>
                  <a:schemeClr val="accent3">
                    <a:lumMod val="50000"/>
                  </a:schemeClr>
                </a:solidFill>
                <a:ea typeface="仿宋_GB2312"/>
                <a:cs typeface="Times New Roman" panose="02020603050405020304" pitchFamily="18" charset="0"/>
              </a:rPr>
              <a:t>为全部充电阵给蓄电池充电；蓄电池组充电情况</a:t>
            </a:r>
            <a:r>
              <a:rPr lang="en-US" altLang="zh-CN" sz="1600" b="0" dirty="0">
                <a:solidFill>
                  <a:schemeClr val="accent3">
                    <a:lumMod val="50000"/>
                  </a:schemeClr>
                </a:solidFill>
                <a:ea typeface="仿宋_GB2312"/>
                <a:cs typeface="Times New Roman" panose="02020603050405020304" pitchFamily="18" charset="0"/>
              </a:rPr>
              <a:t>c</a:t>
            </a:r>
            <a:r>
              <a:rPr lang="zh-CN" altLang="en-US" sz="1600" b="0" dirty="0">
                <a:solidFill>
                  <a:schemeClr val="accent3">
                    <a:lumMod val="50000"/>
                  </a:schemeClr>
                </a:solidFill>
                <a:ea typeface="仿宋_GB2312"/>
                <a:cs typeface="Times New Roman" panose="02020603050405020304" pitchFamily="18" charset="0"/>
              </a:rPr>
              <a:t>为充电阵不能给蓄电池充电。</a:t>
            </a:r>
          </a:p>
        </p:txBody>
      </p:sp>
    </p:spTree>
    <p:extLst>
      <p:ext uri="{BB962C8B-B14F-4D97-AF65-F5344CB8AC3E}">
        <p14:creationId xmlns:p14="http://schemas.microsoft.com/office/powerpoint/2010/main" val="1761307220"/>
      </p:ext>
    </p:extLst>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6876256" y="30613"/>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目录</a:t>
            </a:r>
            <a:endParaRPr lang="en-US" altLang="ko-KR" sz="2800" dirty="0">
              <a:solidFill>
                <a:schemeClr val="bg1"/>
              </a:solidFill>
              <a:latin typeface="黑体" pitchFamily="49" charset="-122"/>
              <a:ea typeface="黑体" pitchFamily="49" charset="-122"/>
            </a:endParaRPr>
          </a:p>
        </p:txBody>
      </p:sp>
      <p:sp>
        <p:nvSpPr>
          <p:cNvPr id="9" name="六边形 8">
            <a:extLst>
              <a:ext uri="{FF2B5EF4-FFF2-40B4-BE49-F238E27FC236}">
                <a16:creationId xmlns:a16="http://schemas.microsoft.com/office/drawing/2014/main" id="{62078721-F795-43E7-9591-B2CE56A70761}"/>
              </a:ext>
            </a:extLst>
          </p:cNvPr>
          <p:cNvSpPr/>
          <p:nvPr/>
        </p:nvSpPr>
        <p:spPr>
          <a:xfrm>
            <a:off x="1475656" y="1986707"/>
            <a:ext cx="6390605" cy="577056"/>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rgbClr val="FFFF00"/>
                </a:solidFill>
                <a:latin typeface="黑体" pitchFamily="49" charset="-122"/>
                <a:ea typeface="黑体" pitchFamily="49" charset="-122"/>
                <a:cs typeface="Times New Roman" panose="02020603050405020304" pitchFamily="18" charset="0"/>
              </a:rPr>
              <a:t>概述</a:t>
            </a:r>
            <a:endParaRPr lang="zh-CN" altLang="en-US" sz="2400" dirty="0">
              <a:solidFill>
                <a:srgbClr val="FFFF00"/>
              </a:solidFill>
              <a:latin typeface="黑体" pitchFamily="49" charset="-122"/>
              <a:ea typeface="黑体" pitchFamily="49" charset="-122"/>
              <a:cs typeface="Times New Roman" panose="02020603050405020304" pitchFamily="18" charset="0"/>
            </a:endParaRPr>
          </a:p>
        </p:txBody>
      </p:sp>
      <p:sp>
        <p:nvSpPr>
          <p:cNvPr id="10" name="六边形 9">
            <a:extLst>
              <a:ext uri="{FF2B5EF4-FFF2-40B4-BE49-F238E27FC236}">
                <a16:creationId xmlns:a16="http://schemas.microsoft.com/office/drawing/2014/main" id="{F706F89C-79DC-47B5-9192-FC3E714CD1A3}"/>
              </a:ext>
            </a:extLst>
          </p:cNvPr>
          <p:cNvSpPr/>
          <p:nvPr/>
        </p:nvSpPr>
        <p:spPr>
          <a:xfrm>
            <a:off x="1547677" y="2026707"/>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一</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1" name="六边形 10">
            <a:extLst>
              <a:ext uri="{FF2B5EF4-FFF2-40B4-BE49-F238E27FC236}">
                <a16:creationId xmlns:a16="http://schemas.microsoft.com/office/drawing/2014/main" id="{BD849297-84AC-4D93-9B13-AB6CE542B957}"/>
              </a:ext>
            </a:extLst>
          </p:cNvPr>
          <p:cNvSpPr/>
          <p:nvPr/>
        </p:nvSpPr>
        <p:spPr>
          <a:xfrm>
            <a:off x="1475656" y="2780928"/>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电源系统的工作原理</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2" name="六边形 11">
            <a:extLst>
              <a:ext uri="{FF2B5EF4-FFF2-40B4-BE49-F238E27FC236}">
                <a16:creationId xmlns:a16="http://schemas.microsoft.com/office/drawing/2014/main" id="{5B0CCA66-6D67-4198-9F0B-F05814168372}"/>
              </a:ext>
            </a:extLst>
          </p:cNvPr>
          <p:cNvSpPr/>
          <p:nvPr/>
        </p:nvSpPr>
        <p:spPr>
          <a:xfrm>
            <a:off x="1547677" y="2820724"/>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二</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3" name="六边形 12">
            <a:extLst>
              <a:ext uri="{FF2B5EF4-FFF2-40B4-BE49-F238E27FC236}">
                <a16:creationId xmlns:a16="http://schemas.microsoft.com/office/drawing/2014/main" id="{10264235-FD5C-4BA7-AE1F-40AEED0A231E}"/>
              </a:ext>
            </a:extLst>
          </p:cNvPr>
          <p:cNvSpPr/>
          <p:nvPr/>
        </p:nvSpPr>
        <p:spPr>
          <a:xfrm>
            <a:off x="1475656" y="4365104"/>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00" eaLnBrk="0" hangingPunct="0">
              <a:defRPr/>
            </a:pPr>
            <a:r>
              <a:rPr lang="zh-CN" altLang="en-US" sz="2400" dirty="0">
                <a:solidFill>
                  <a:schemeClr val="bg1"/>
                </a:solidFill>
                <a:latin typeface="黑体" pitchFamily="49" charset="-122"/>
                <a:ea typeface="黑体" pitchFamily="49" charset="-122"/>
                <a:cs typeface="Times New Roman" panose="02020603050405020304" pitchFamily="18" charset="0"/>
              </a:rPr>
              <a:t>航天电源系统设计案例</a:t>
            </a:r>
          </a:p>
        </p:txBody>
      </p:sp>
      <p:sp>
        <p:nvSpPr>
          <p:cNvPr id="14" name="六边形 13">
            <a:extLst>
              <a:ext uri="{FF2B5EF4-FFF2-40B4-BE49-F238E27FC236}">
                <a16:creationId xmlns:a16="http://schemas.microsoft.com/office/drawing/2014/main" id="{7A787C9C-1A74-4707-9B88-B7BA9AA3AF96}"/>
              </a:ext>
            </a:extLst>
          </p:cNvPr>
          <p:cNvSpPr/>
          <p:nvPr/>
        </p:nvSpPr>
        <p:spPr>
          <a:xfrm>
            <a:off x="1547810" y="4407781"/>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noProof="1">
                <a:solidFill>
                  <a:schemeClr val="accent1">
                    <a:lumMod val="75000"/>
                  </a:schemeClr>
                </a:solidFill>
                <a:latin typeface="黑体" pitchFamily="49" charset="-122"/>
                <a:ea typeface="黑体" pitchFamily="49" charset="-122"/>
                <a:cs typeface="Times New Roman" panose="02020603050405020304" pitchFamily="18" charset="0"/>
                <a:sym typeface="+mn-lt"/>
              </a:rPr>
              <a:t>四</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
        <p:nvSpPr>
          <p:cNvPr id="15" name="六边形 14">
            <a:extLst>
              <a:ext uri="{FF2B5EF4-FFF2-40B4-BE49-F238E27FC236}">
                <a16:creationId xmlns:a16="http://schemas.microsoft.com/office/drawing/2014/main" id="{C6D43959-3DB6-45C0-9C84-60E41DE9DC0D}"/>
              </a:ext>
            </a:extLst>
          </p:cNvPr>
          <p:cNvSpPr/>
          <p:nvPr/>
        </p:nvSpPr>
        <p:spPr>
          <a:xfrm>
            <a:off x="1475656" y="3573016"/>
            <a:ext cx="6390605" cy="575785"/>
          </a:xfrm>
          <a:prstGeom prst="hexagon">
            <a:avLst/>
          </a:prstGeom>
          <a:solidFill>
            <a:schemeClr val="accent1">
              <a:lumMod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60045">
              <a:defRPr/>
            </a:pPr>
            <a:r>
              <a:rPr lang="zh-CN" altLang="zh-CN" sz="2400" dirty="0">
                <a:solidFill>
                  <a:schemeClr val="bg1"/>
                </a:solidFill>
                <a:latin typeface="黑体" pitchFamily="49" charset="-122"/>
                <a:ea typeface="黑体" pitchFamily="49" charset="-122"/>
                <a:cs typeface="Times New Roman" panose="02020603050405020304" pitchFamily="18" charset="0"/>
              </a:rPr>
              <a:t>供配电系统的设计要求</a:t>
            </a:r>
            <a:endParaRPr lang="zh-CN" altLang="en-US" sz="2400" dirty="0">
              <a:solidFill>
                <a:schemeClr val="bg1"/>
              </a:solidFill>
              <a:latin typeface="黑体" pitchFamily="49" charset="-122"/>
              <a:ea typeface="黑体" pitchFamily="49" charset="-122"/>
              <a:cs typeface="Times New Roman" panose="02020603050405020304" pitchFamily="18" charset="0"/>
            </a:endParaRPr>
          </a:p>
        </p:txBody>
      </p:sp>
      <p:sp>
        <p:nvSpPr>
          <p:cNvPr id="16" name="六边形 15">
            <a:extLst>
              <a:ext uri="{FF2B5EF4-FFF2-40B4-BE49-F238E27FC236}">
                <a16:creationId xmlns:a16="http://schemas.microsoft.com/office/drawing/2014/main" id="{9BC2D879-CFFB-4B7B-BED4-D01AB658E8E7}"/>
              </a:ext>
            </a:extLst>
          </p:cNvPr>
          <p:cNvSpPr/>
          <p:nvPr/>
        </p:nvSpPr>
        <p:spPr>
          <a:xfrm>
            <a:off x="1524137" y="3618055"/>
            <a:ext cx="624852" cy="461645"/>
          </a:xfrm>
          <a:prstGeom prst="hexagon">
            <a:avLst/>
          </a:prstGeom>
          <a:solidFill>
            <a:schemeClr val="bg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buFont typeface="Arial" panose="020B0604020202020204" pitchFamily="34" charset="0"/>
              <a:buNone/>
              <a:defRPr/>
            </a:pPr>
            <a:r>
              <a:rPr lang="zh-CN" altLang="en-US"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rPr>
              <a:t>三</a:t>
            </a:r>
            <a:endParaRPr lang="en-US" altLang="zh-CN" sz="2400" b="1" noProof="1">
              <a:solidFill>
                <a:schemeClr val="accent1">
                  <a:lumMod val="75000"/>
                </a:schemeClr>
              </a:solidFill>
              <a:latin typeface="黑体" pitchFamily="49" charset="-122"/>
              <a:ea typeface="黑体" pitchFamily="49" charset="-122"/>
              <a:cs typeface="Times New Roman" panose="02020603050405020304" pitchFamily="18" charset="0"/>
              <a:sym typeface="+mn-lt"/>
            </a:endParaRPr>
          </a:p>
        </p:txBody>
      </p:sp>
    </p:spTree>
    <p:extLst>
      <p:ext uri="{BB962C8B-B14F-4D97-AF65-F5344CB8AC3E}">
        <p14:creationId xmlns:p14="http://schemas.microsoft.com/office/powerpoint/2010/main" val="3988578855"/>
      </p:ext>
    </p:extLst>
  </p:cSld>
  <p:clrMapOvr>
    <a:masterClrMapping/>
  </p:clrMapOvr>
  <p:transition>
    <p:wipe dir="d"/>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6942959"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4104456"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太阳电池阵分析</a:t>
            </a: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4120604" cy="458908"/>
          </a:xfrm>
          <a:prstGeom prst="rect">
            <a:avLst/>
          </a:prstGeom>
          <a:solidFill>
            <a:srgbClr val="FFFF00"/>
          </a:solidFill>
        </p:spPr>
        <p:txBody>
          <a:bodyPr wrap="square">
            <a:spAutoFit/>
          </a:bodyPr>
          <a:lstStyle/>
          <a:p>
            <a:pPr marL="400050" indent="-400050">
              <a:lnSpc>
                <a:spcPct val="150000"/>
              </a:lnSpc>
              <a:buFont typeface="+mj-lt"/>
              <a:buAutoNum type="romanUcPeriod"/>
            </a:pPr>
            <a:r>
              <a:rPr lang="zh-CN" altLang="en-US" sz="1800" b="0" dirty="0">
                <a:solidFill>
                  <a:schemeClr val="tx2"/>
                </a:solidFill>
                <a:ea typeface="仿宋_GB2312"/>
                <a:cs typeface="Times New Roman" panose="02020603050405020304" pitchFamily="18" charset="0"/>
              </a:rPr>
              <a:t>太阳电池阵对蓄电池组的充电功率</a:t>
            </a:r>
          </a:p>
        </p:txBody>
      </p:sp>
      <p:sp>
        <p:nvSpPr>
          <p:cNvPr id="5" name="矩形 4">
            <a:extLst>
              <a:ext uri="{FF2B5EF4-FFF2-40B4-BE49-F238E27FC236}">
                <a16:creationId xmlns:a16="http://schemas.microsoft.com/office/drawing/2014/main" id="{547A94F8-302E-4853-B5FA-F440A63CB662}"/>
              </a:ext>
            </a:extLst>
          </p:cNvPr>
          <p:cNvSpPr/>
          <p:nvPr/>
        </p:nvSpPr>
        <p:spPr>
          <a:xfrm>
            <a:off x="4499992" y="2518167"/>
            <a:ext cx="4052047" cy="1323439"/>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E</a:t>
            </a:r>
            <a:r>
              <a:rPr lang="en-US" altLang="zh-CN" sz="1600" b="0" baseline="-25000" dirty="0">
                <a:solidFill>
                  <a:srgbClr val="FF0000"/>
                </a:solidFill>
                <a:latin typeface="宋体" panose="02010600030101010101" pitchFamily="2" charset="-122"/>
                <a:ea typeface="宋体" panose="02010600030101010101" pitchFamily="2" charset="-122"/>
              </a:rPr>
              <a:t>BD</a:t>
            </a:r>
            <a:r>
              <a:rPr lang="zh-CN" altLang="en-US" sz="1600" b="0" dirty="0">
                <a:solidFill>
                  <a:srgbClr val="FF0000"/>
                </a:solidFill>
                <a:latin typeface="宋体" panose="02010600030101010101" pitchFamily="2" charset="-122"/>
                <a:ea typeface="宋体" panose="02010600030101010101" pitchFamily="2" charset="-122"/>
              </a:rPr>
              <a:t>为蓄电池组的放电能量（</a:t>
            </a:r>
            <a:r>
              <a:rPr lang="en-US" altLang="zh-CN" sz="1600" b="0" dirty="0" err="1">
                <a:solidFill>
                  <a:srgbClr val="FF0000"/>
                </a:solidFill>
                <a:latin typeface="宋体" panose="02010600030101010101" pitchFamily="2" charset="-122"/>
                <a:ea typeface="宋体" panose="02010600030101010101" pitchFamily="2" charset="-122"/>
              </a:rPr>
              <a:t>W•h</a:t>
            </a:r>
            <a:r>
              <a:rPr lang="zh-CN" altLang="en-US" sz="1600" b="0" dirty="0">
                <a:solidFill>
                  <a:srgbClr val="FF0000"/>
                </a:solidFill>
                <a:latin typeface="宋体" panose="02010600030101010101" pitchFamily="2" charset="-122"/>
                <a:ea typeface="宋体" panose="02010600030101010101" pitchFamily="2" charset="-122"/>
              </a:rPr>
              <a:t>）；</a:t>
            </a:r>
            <a:r>
              <a:rPr lang="en-US" altLang="zh-CN" sz="1600" b="0" dirty="0">
                <a:solidFill>
                  <a:srgbClr val="FF0000"/>
                </a:solidFill>
                <a:latin typeface="宋体" panose="02010600030101010101" pitchFamily="2" charset="-122"/>
                <a:ea typeface="宋体" panose="02010600030101010101" pitchFamily="2" charset="-122"/>
              </a:rPr>
              <a:t>η</a:t>
            </a:r>
            <a:r>
              <a:rPr lang="en-US" altLang="zh-CN" sz="1600" b="0" baseline="-25000" dirty="0">
                <a:solidFill>
                  <a:srgbClr val="FF0000"/>
                </a:solidFill>
                <a:latin typeface="宋体" panose="02010600030101010101" pitchFamily="2" charset="-122"/>
                <a:ea typeface="宋体" panose="02010600030101010101" pitchFamily="2" charset="-122"/>
              </a:rPr>
              <a:t>c</a:t>
            </a:r>
            <a:r>
              <a:rPr lang="zh-CN" altLang="en-US" sz="1600" b="0" dirty="0">
                <a:solidFill>
                  <a:srgbClr val="FF0000"/>
                </a:solidFill>
                <a:latin typeface="宋体" panose="02010600030101010101" pitchFamily="2" charset="-122"/>
                <a:ea typeface="宋体" panose="02010600030101010101" pitchFamily="2" charset="-122"/>
              </a:rPr>
              <a:t>为充电控制器或充电调节器的效率；</a:t>
            </a:r>
            <a:r>
              <a:rPr lang="en-US" altLang="zh-CN" sz="1600" b="0" dirty="0">
                <a:solidFill>
                  <a:srgbClr val="FF0000"/>
                </a:solidFill>
                <a:latin typeface="宋体" panose="02010600030101010101" pitchFamily="2" charset="-122"/>
                <a:ea typeface="宋体" panose="02010600030101010101" pitchFamily="2" charset="-122"/>
              </a:rPr>
              <a:t>η</a:t>
            </a:r>
            <a:r>
              <a:rPr lang="en-US" altLang="zh-CN" sz="1600" b="0" baseline="-25000" dirty="0">
                <a:solidFill>
                  <a:srgbClr val="FF0000"/>
                </a:solidFill>
                <a:latin typeface="宋体" panose="02010600030101010101" pitchFamily="2" charset="-122"/>
                <a:ea typeface="宋体" panose="02010600030101010101" pitchFamily="2" charset="-122"/>
              </a:rPr>
              <a:t>wh</a:t>
            </a:r>
            <a:r>
              <a:rPr lang="zh-CN" altLang="en-US" sz="1600" b="0" dirty="0">
                <a:solidFill>
                  <a:srgbClr val="FF0000"/>
                </a:solidFill>
                <a:latin typeface="宋体" panose="02010600030101010101" pitchFamily="2" charset="-122"/>
                <a:ea typeface="宋体" panose="02010600030101010101" pitchFamily="2" charset="-122"/>
              </a:rPr>
              <a:t>为蓄电池组瓦时效率；</a:t>
            </a:r>
            <a:r>
              <a:rPr lang="en-US" altLang="zh-CN" sz="1600" b="0" dirty="0">
                <a:solidFill>
                  <a:srgbClr val="FF0000"/>
                </a:solidFill>
                <a:latin typeface="宋体" panose="02010600030101010101" pitchFamily="2" charset="-122"/>
                <a:ea typeface="宋体" panose="02010600030101010101" pitchFamily="2" charset="-122"/>
              </a:rPr>
              <a:t>t</a:t>
            </a:r>
            <a:r>
              <a:rPr lang="en-US" altLang="zh-CN" sz="1600" b="0" baseline="-25000" dirty="0">
                <a:solidFill>
                  <a:srgbClr val="FF0000"/>
                </a:solidFill>
                <a:latin typeface="宋体" panose="02010600030101010101" pitchFamily="2" charset="-122"/>
                <a:ea typeface="宋体" panose="02010600030101010101" pitchFamily="2" charset="-122"/>
              </a:rPr>
              <a:t>c</a:t>
            </a:r>
            <a:r>
              <a:rPr lang="zh-CN" altLang="en-US" sz="1600" b="0" dirty="0">
                <a:solidFill>
                  <a:srgbClr val="FF0000"/>
                </a:solidFill>
                <a:latin typeface="宋体" panose="02010600030101010101" pitchFamily="2" charset="-122"/>
                <a:ea typeface="宋体" panose="02010600030101010101" pitchFamily="2" charset="-122"/>
              </a:rPr>
              <a:t>为在轨道周期内可供蓄电池组的充电时间；</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D</a:t>
            </a:r>
            <a:r>
              <a:rPr lang="zh-CN" altLang="en-US" sz="1600" b="0" dirty="0">
                <a:solidFill>
                  <a:srgbClr val="FF0000"/>
                </a:solidFill>
                <a:latin typeface="宋体" panose="02010600030101010101" pitchFamily="2" charset="-122"/>
                <a:ea typeface="宋体" panose="02010600030101010101" pitchFamily="2" charset="-122"/>
              </a:rPr>
              <a:t>为蓄电池组在地影期的输出功率；</a:t>
            </a:r>
            <a:r>
              <a:rPr lang="en-US" altLang="zh-CN" sz="1600" b="0" dirty="0">
                <a:solidFill>
                  <a:srgbClr val="FF0000"/>
                </a:solidFill>
                <a:latin typeface="宋体" panose="02010600030101010101" pitchFamily="2" charset="-122"/>
                <a:ea typeface="宋体" panose="02010600030101010101" pitchFamily="2" charset="-122"/>
              </a:rPr>
              <a:t>t</a:t>
            </a:r>
            <a:r>
              <a:rPr lang="en-US" altLang="zh-CN" sz="1600" b="0" baseline="-25000" dirty="0">
                <a:solidFill>
                  <a:srgbClr val="FF0000"/>
                </a:solidFill>
                <a:latin typeface="宋体" panose="02010600030101010101" pitchFamily="2" charset="-122"/>
                <a:ea typeface="宋体" panose="02010600030101010101" pitchFamily="2" charset="-122"/>
              </a:rPr>
              <a:t>D</a:t>
            </a:r>
            <a:r>
              <a:rPr lang="zh-CN" altLang="en-US" sz="1600" b="0" dirty="0">
                <a:solidFill>
                  <a:srgbClr val="FF0000"/>
                </a:solidFill>
                <a:latin typeface="宋体" panose="02010600030101010101" pitchFamily="2" charset="-122"/>
                <a:ea typeface="宋体" panose="02010600030101010101" pitchFamily="2" charset="-122"/>
              </a:rPr>
              <a:t>为最长的地影期时间。</a:t>
            </a:r>
          </a:p>
        </p:txBody>
      </p:sp>
      <p:pic>
        <p:nvPicPr>
          <p:cNvPr id="2" name="图片 1">
            <a:extLst>
              <a:ext uri="{FF2B5EF4-FFF2-40B4-BE49-F238E27FC236}">
                <a16:creationId xmlns:a16="http://schemas.microsoft.com/office/drawing/2014/main" id="{B551BF4D-6D95-4E73-B454-B60905E88218}"/>
              </a:ext>
            </a:extLst>
          </p:cNvPr>
          <p:cNvPicPr>
            <a:picLocks noChangeAspect="1"/>
          </p:cNvPicPr>
          <p:nvPr/>
        </p:nvPicPr>
        <p:blipFill>
          <a:blip r:embed="rId3"/>
          <a:stretch>
            <a:fillRect/>
          </a:stretch>
        </p:blipFill>
        <p:spPr>
          <a:xfrm>
            <a:off x="379389" y="2519365"/>
            <a:ext cx="4120603" cy="886273"/>
          </a:xfrm>
          <a:prstGeom prst="rect">
            <a:avLst/>
          </a:prstGeom>
        </p:spPr>
      </p:pic>
      <p:sp>
        <p:nvSpPr>
          <p:cNvPr id="13" name="矩形 12">
            <a:extLst>
              <a:ext uri="{FF2B5EF4-FFF2-40B4-BE49-F238E27FC236}">
                <a16:creationId xmlns:a16="http://schemas.microsoft.com/office/drawing/2014/main" id="{D0761068-28D0-4508-97DE-389750374986}"/>
              </a:ext>
            </a:extLst>
          </p:cNvPr>
          <p:cNvSpPr/>
          <p:nvPr/>
        </p:nvSpPr>
        <p:spPr>
          <a:xfrm>
            <a:off x="379388" y="3841606"/>
            <a:ext cx="4120604" cy="458908"/>
          </a:xfrm>
          <a:prstGeom prst="rect">
            <a:avLst/>
          </a:prstGeom>
          <a:solidFill>
            <a:srgbClr val="FFFF00"/>
          </a:solidFill>
        </p:spPr>
        <p:txBody>
          <a:bodyPr wrap="square">
            <a:spAutoFit/>
          </a:bodyPr>
          <a:lstStyle/>
          <a:p>
            <a:pPr marL="400050" indent="-400050">
              <a:lnSpc>
                <a:spcPct val="150000"/>
              </a:lnSpc>
              <a:buFont typeface="+mj-lt"/>
              <a:buAutoNum type="romanUcPeriod" startAt="2"/>
            </a:pPr>
            <a:r>
              <a:rPr lang="zh-CN" altLang="en-US" sz="1800" b="0" dirty="0">
                <a:solidFill>
                  <a:schemeClr val="tx2"/>
                </a:solidFill>
                <a:ea typeface="仿宋_GB2312"/>
                <a:cs typeface="Times New Roman" panose="02020603050405020304" pitchFamily="18" charset="0"/>
              </a:rPr>
              <a:t>太阳电池阵的总功率估算</a:t>
            </a:r>
          </a:p>
        </p:txBody>
      </p:sp>
      <p:pic>
        <p:nvPicPr>
          <p:cNvPr id="4" name="图片 3">
            <a:extLst>
              <a:ext uri="{FF2B5EF4-FFF2-40B4-BE49-F238E27FC236}">
                <a16:creationId xmlns:a16="http://schemas.microsoft.com/office/drawing/2014/main" id="{B2CC1AB0-6DA8-4455-9544-92170307D97C}"/>
              </a:ext>
            </a:extLst>
          </p:cNvPr>
          <p:cNvPicPr>
            <a:picLocks noChangeAspect="1"/>
          </p:cNvPicPr>
          <p:nvPr/>
        </p:nvPicPr>
        <p:blipFill>
          <a:blip r:embed="rId4"/>
          <a:stretch>
            <a:fillRect/>
          </a:stretch>
        </p:blipFill>
        <p:spPr>
          <a:xfrm>
            <a:off x="379388" y="4304995"/>
            <a:ext cx="3832572" cy="567809"/>
          </a:xfrm>
          <a:prstGeom prst="rect">
            <a:avLst/>
          </a:prstGeom>
        </p:spPr>
      </p:pic>
      <p:sp>
        <p:nvSpPr>
          <p:cNvPr id="14" name="矩形 13">
            <a:extLst>
              <a:ext uri="{FF2B5EF4-FFF2-40B4-BE49-F238E27FC236}">
                <a16:creationId xmlns:a16="http://schemas.microsoft.com/office/drawing/2014/main" id="{506ECFCF-7268-417B-A230-D0A641F332E7}"/>
              </a:ext>
            </a:extLst>
          </p:cNvPr>
          <p:cNvSpPr/>
          <p:nvPr/>
        </p:nvSpPr>
        <p:spPr>
          <a:xfrm>
            <a:off x="4499992" y="4300514"/>
            <a:ext cx="4052047" cy="1323439"/>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 ，</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EOL</a:t>
            </a:r>
            <a:r>
              <a:rPr lang="zh-CN" altLang="en-US" sz="1600" b="0" dirty="0">
                <a:solidFill>
                  <a:srgbClr val="FF0000"/>
                </a:solidFill>
                <a:latin typeface="宋体" panose="02010600030101010101" pitchFamily="2" charset="-122"/>
                <a:ea typeface="宋体" panose="02010600030101010101" pitchFamily="2" charset="-122"/>
              </a:rPr>
              <a:t>为寿命末期太阳电池阵的总功率；</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BL</a:t>
            </a:r>
            <a:r>
              <a:rPr lang="zh-CN" altLang="en-US" sz="1600" b="0" dirty="0">
                <a:solidFill>
                  <a:srgbClr val="FF0000"/>
                </a:solidFill>
                <a:latin typeface="宋体" panose="02010600030101010101" pitchFamily="2" charset="-122"/>
                <a:ea typeface="宋体" panose="02010600030101010101" pitchFamily="2" charset="-122"/>
              </a:rPr>
              <a:t>为光照期间供电母线的负载功率（假设与地影期同）</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BC</a:t>
            </a:r>
            <a:r>
              <a:rPr lang="zh-CN" altLang="en-US" sz="1600" b="0" dirty="0">
                <a:solidFill>
                  <a:srgbClr val="FF0000"/>
                </a:solidFill>
                <a:latin typeface="宋体" panose="02010600030101010101" pitchFamily="2" charset="-122"/>
                <a:ea typeface="宋体" panose="02010600030101010101" pitchFamily="2" charset="-122"/>
              </a:rPr>
              <a:t>为蓄电池组的充电功率；</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D1</a:t>
            </a:r>
            <a:r>
              <a:rPr lang="zh-CN" altLang="en-US" sz="1600" b="0" dirty="0">
                <a:solidFill>
                  <a:srgbClr val="FF0000"/>
                </a:solidFill>
                <a:latin typeface="宋体" panose="02010600030101010101" pitchFamily="2" charset="-122"/>
                <a:ea typeface="宋体" panose="02010600030101010101" pitchFamily="2" charset="-122"/>
              </a:rPr>
              <a:t>为太阳电池阵输出隔离二极管功耗；</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H</a:t>
            </a:r>
            <a:r>
              <a:rPr lang="zh-CN" altLang="en-US" sz="1600" b="0" dirty="0">
                <a:solidFill>
                  <a:srgbClr val="FF0000"/>
                </a:solidFill>
                <a:latin typeface="宋体" panose="02010600030101010101" pitchFamily="2" charset="-122"/>
                <a:ea typeface="宋体" panose="02010600030101010101" pitchFamily="2" charset="-122"/>
              </a:rPr>
              <a:t>为供电线路损耗。</a:t>
            </a:r>
          </a:p>
        </p:txBody>
      </p:sp>
    </p:spTree>
    <p:extLst>
      <p:ext uri="{BB962C8B-B14F-4D97-AF65-F5344CB8AC3E}">
        <p14:creationId xmlns:p14="http://schemas.microsoft.com/office/powerpoint/2010/main" val="4279145830"/>
      </p:ext>
    </p:extLst>
  </p:cSld>
  <p:clrMapOvr>
    <a:masterClrMapping/>
  </p:clrMapOvr>
  <p:transition>
    <p:wipe di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6" y="1124744"/>
            <a:ext cx="6942959"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4104456"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太阳电池阵分析</a:t>
            </a: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4120603" cy="458908"/>
          </a:xfrm>
          <a:prstGeom prst="rect">
            <a:avLst/>
          </a:prstGeom>
          <a:solidFill>
            <a:srgbClr val="FFFF00"/>
          </a:solidFill>
        </p:spPr>
        <p:txBody>
          <a:bodyPr wrap="square">
            <a:spAutoFit/>
          </a:bodyPr>
          <a:lstStyle/>
          <a:p>
            <a:pPr marL="400050" indent="-400050">
              <a:lnSpc>
                <a:spcPct val="150000"/>
              </a:lnSpc>
              <a:buFont typeface="+mj-lt"/>
              <a:buAutoNum type="romanUcPeriod" startAt="3"/>
            </a:pPr>
            <a:r>
              <a:rPr lang="zh-CN" altLang="en-US" sz="1800" b="0" dirty="0">
                <a:solidFill>
                  <a:schemeClr val="tx2"/>
                </a:solidFill>
                <a:ea typeface="仿宋_GB2312"/>
                <a:cs typeface="Times New Roman" panose="02020603050405020304" pitchFamily="18" charset="0"/>
              </a:rPr>
              <a:t>寿命初期太阳电池阵总输出功率</a:t>
            </a:r>
          </a:p>
        </p:txBody>
      </p:sp>
      <p:sp>
        <p:nvSpPr>
          <p:cNvPr id="5" name="矩形 4">
            <a:extLst>
              <a:ext uri="{FF2B5EF4-FFF2-40B4-BE49-F238E27FC236}">
                <a16:creationId xmlns:a16="http://schemas.microsoft.com/office/drawing/2014/main" id="{547A94F8-302E-4853-B5FA-F440A63CB662}"/>
              </a:ext>
            </a:extLst>
          </p:cNvPr>
          <p:cNvSpPr/>
          <p:nvPr/>
        </p:nvSpPr>
        <p:spPr>
          <a:xfrm>
            <a:off x="4499992" y="2518167"/>
            <a:ext cx="2838503" cy="3046988"/>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BOL</a:t>
            </a:r>
            <a:r>
              <a:rPr lang="zh-CN" altLang="en-US" sz="1600" b="0" dirty="0">
                <a:solidFill>
                  <a:srgbClr val="FF0000"/>
                </a:solidFill>
                <a:latin typeface="宋体" panose="02010600030101010101" pitchFamily="2" charset="-122"/>
                <a:ea typeface="宋体" panose="02010600030101010101" pitchFamily="2" charset="-122"/>
              </a:rPr>
              <a:t>为寿命初期太阳电池阵最大输出功率；</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EOL</a:t>
            </a:r>
            <a:r>
              <a:rPr lang="zh-CN" altLang="en-US" sz="1600" b="0" dirty="0">
                <a:solidFill>
                  <a:srgbClr val="FF0000"/>
                </a:solidFill>
                <a:latin typeface="宋体" panose="02010600030101010101" pitchFamily="2" charset="-122"/>
                <a:ea typeface="宋体" panose="02010600030101010101" pitchFamily="2" charset="-122"/>
              </a:rPr>
              <a:t>为寿命末期太阳电池阵最大输出功率（即发电功率</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L</a:t>
            </a:r>
            <a:r>
              <a:rPr lang="en-US" altLang="zh-CN" sz="1600" b="0" dirty="0">
                <a:solidFill>
                  <a:srgbClr val="FF0000"/>
                </a:solidFill>
                <a:latin typeface="宋体" panose="02010600030101010101" pitchFamily="2" charset="-122"/>
                <a:ea typeface="宋体" panose="02010600030101010101" pitchFamily="2" charset="-122"/>
              </a:rPr>
              <a:t>);k</a:t>
            </a:r>
            <a:r>
              <a:rPr lang="zh-CN" altLang="en-US" sz="1600" b="0" dirty="0">
                <a:solidFill>
                  <a:srgbClr val="FF0000"/>
                </a:solidFill>
                <a:latin typeface="宋体" panose="02010600030101010101" pitchFamily="2" charset="-122"/>
                <a:ea typeface="宋体" panose="02010600030101010101" pitchFamily="2" charset="-122"/>
              </a:rPr>
              <a:t>为设计余量系数（ 一般取</a:t>
            </a:r>
            <a:r>
              <a:rPr lang="en-US" altLang="zh-CN" sz="1600" b="0" dirty="0">
                <a:solidFill>
                  <a:srgbClr val="FF0000"/>
                </a:solidFill>
                <a:latin typeface="宋体" panose="02010600030101010101" pitchFamily="2" charset="-122"/>
                <a:ea typeface="宋体" panose="02010600030101010101" pitchFamily="2" charset="-122"/>
              </a:rPr>
              <a:t>1.05~1.l);F</a:t>
            </a:r>
            <a:r>
              <a:rPr lang="en-US" altLang="zh-CN" sz="1600" b="0" baseline="-25000" dirty="0">
                <a:solidFill>
                  <a:srgbClr val="FF0000"/>
                </a:solidFill>
                <a:latin typeface="宋体" panose="02010600030101010101" pitchFamily="2" charset="-122"/>
                <a:ea typeface="宋体" panose="02010600030101010101" pitchFamily="2" charset="-122"/>
              </a:rPr>
              <a:t>RAD</a:t>
            </a:r>
            <a:r>
              <a:rPr lang="zh-CN" altLang="en-US" sz="1600" b="0" dirty="0">
                <a:solidFill>
                  <a:srgbClr val="FF0000"/>
                </a:solidFill>
                <a:latin typeface="宋体" panose="02010600030101010101" pitchFamily="2" charset="-122"/>
                <a:ea typeface="宋体" panose="02010600030101010101" pitchFamily="2" charset="-122"/>
              </a:rPr>
              <a:t>为太阳电池阵粒子辐照衰减因子，可按</a:t>
            </a:r>
            <a:r>
              <a:rPr lang="en-US" altLang="zh-CN" sz="1600" b="0" dirty="0">
                <a:solidFill>
                  <a:srgbClr val="FF0000"/>
                </a:solidFill>
                <a:latin typeface="宋体" panose="02010600030101010101" pitchFamily="2" charset="-122"/>
                <a:ea typeface="宋体" panose="02010600030101010101" pitchFamily="2" charset="-122"/>
              </a:rPr>
              <a:t>0.85</a:t>
            </a:r>
            <a:r>
              <a:rPr lang="zh-CN" altLang="en-US" sz="1600" b="0" dirty="0">
                <a:solidFill>
                  <a:srgbClr val="FF0000"/>
                </a:solidFill>
                <a:latin typeface="宋体" panose="02010600030101010101" pitchFamily="2" charset="-122"/>
                <a:ea typeface="宋体" panose="02010600030101010101" pitchFamily="2" charset="-122"/>
              </a:rPr>
              <a:t>（对应于高轨道</a:t>
            </a:r>
            <a:r>
              <a:rPr lang="en-US" altLang="zh-CN" sz="1600" b="0" dirty="0">
                <a:solidFill>
                  <a:srgbClr val="FF0000"/>
                </a:solidFill>
                <a:latin typeface="宋体" panose="02010600030101010101" pitchFamily="2" charset="-122"/>
                <a:ea typeface="宋体" panose="02010600030101010101" pitchFamily="2" charset="-122"/>
              </a:rPr>
              <a:t>8</a:t>
            </a:r>
            <a:r>
              <a:rPr lang="zh-CN" altLang="en-US" sz="1600" b="0" dirty="0">
                <a:solidFill>
                  <a:srgbClr val="FF0000"/>
                </a:solidFill>
                <a:latin typeface="宋体" panose="02010600030101010101" pitchFamily="2" charset="-122"/>
                <a:ea typeface="宋体" panose="02010600030101010101" pitchFamily="2" charset="-122"/>
              </a:rPr>
              <a:t>年或低轨道</a:t>
            </a:r>
            <a:r>
              <a:rPr lang="en-US" altLang="zh-CN" sz="1600" b="0" dirty="0">
                <a:solidFill>
                  <a:srgbClr val="FF0000"/>
                </a:solidFill>
                <a:latin typeface="宋体" panose="02010600030101010101" pitchFamily="2" charset="-122"/>
                <a:ea typeface="宋体" panose="02010600030101010101" pitchFamily="2" charset="-122"/>
              </a:rPr>
              <a:t>2</a:t>
            </a:r>
            <a:r>
              <a:rPr lang="zh-CN" altLang="en-US" sz="1600" b="0" dirty="0">
                <a:solidFill>
                  <a:srgbClr val="FF0000"/>
                </a:solidFill>
                <a:latin typeface="宋体" panose="02010600030101010101" pitchFamily="2" charset="-122"/>
                <a:ea typeface="宋体" panose="02010600030101010101" pitchFamily="2" charset="-122"/>
              </a:rPr>
              <a:t>年）计</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uv</a:t>
            </a:r>
            <a:r>
              <a:rPr lang="zh-CN" altLang="en-US" sz="1600" b="0" dirty="0">
                <a:solidFill>
                  <a:srgbClr val="FF0000"/>
                </a:solidFill>
                <a:latin typeface="宋体" panose="02010600030101010101" pitchFamily="2" charset="-122"/>
                <a:ea typeface="宋体" panose="02010600030101010101" pitchFamily="2" charset="-122"/>
              </a:rPr>
              <a:t>为太阳电池阵紫外辐照衰减因子（一般取</a:t>
            </a:r>
            <a:r>
              <a:rPr lang="en-US" altLang="zh-CN" sz="1600" b="0" dirty="0">
                <a:solidFill>
                  <a:srgbClr val="FF0000"/>
                </a:solidFill>
                <a:latin typeface="宋体" panose="02010600030101010101" pitchFamily="2" charset="-122"/>
                <a:ea typeface="宋体" panose="02010600030101010101" pitchFamily="2" charset="-122"/>
              </a:rPr>
              <a:t>0.97~0.98);F</a:t>
            </a:r>
            <a:r>
              <a:rPr lang="zh-CN" altLang="en-US" sz="1600" b="0" dirty="0">
                <a:solidFill>
                  <a:srgbClr val="FF0000"/>
                </a:solidFill>
                <a:latin typeface="宋体" panose="02010600030101010101" pitchFamily="2" charset="-122"/>
                <a:ea typeface="宋体" panose="02010600030101010101" pitchFamily="2" charset="-122"/>
              </a:rPr>
              <a:t>为太阳电池阵其他衰减因子。</a:t>
            </a:r>
          </a:p>
        </p:txBody>
      </p:sp>
      <p:pic>
        <p:nvPicPr>
          <p:cNvPr id="3" name="图片 2">
            <a:extLst>
              <a:ext uri="{FF2B5EF4-FFF2-40B4-BE49-F238E27FC236}">
                <a16:creationId xmlns:a16="http://schemas.microsoft.com/office/drawing/2014/main" id="{3130C50B-D497-462A-813E-78DF7861CAA7}"/>
              </a:ext>
            </a:extLst>
          </p:cNvPr>
          <p:cNvPicPr>
            <a:picLocks noChangeAspect="1"/>
          </p:cNvPicPr>
          <p:nvPr/>
        </p:nvPicPr>
        <p:blipFill>
          <a:blip r:embed="rId3"/>
          <a:stretch>
            <a:fillRect/>
          </a:stretch>
        </p:blipFill>
        <p:spPr>
          <a:xfrm>
            <a:off x="447003" y="2738865"/>
            <a:ext cx="3942216" cy="458908"/>
          </a:xfrm>
          <a:prstGeom prst="rect">
            <a:avLst/>
          </a:prstGeom>
        </p:spPr>
      </p:pic>
      <p:pic>
        <p:nvPicPr>
          <p:cNvPr id="22530" name="Picture 2" descr="2016各国在轨卫星数量-卫星历史">
            <a:extLst>
              <a:ext uri="{FF2B5EF4-FFF2-40B4-BE49-F238E27FC236}">
                <a16:creationId xmlns:a16="http://schemas.microsoft.com/office/drawing/2014/main" id="{7920DCC0-1B82-4021-AC21-48A279CC4E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003" y="3429000"/>
            <a:ext cx="4043789" cy="2122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329453"/>
      </p:ext>
    </p:extLst>
  </p:cSld>
  <p:clrMapOvr>
    <a:masterClrMapping/>
  </p:clrMapOvr>
  <p:transition>
    <p:wipe dir="d"/>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5" y="1124744"/>
            <a:ext cx="832934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4104456"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太阳电池阵分析</a:t>
            </a: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4120603" cy="458908"/>
          </a:xfrm>
          <a:prstGeom prst="rect">
            <a:avLst/>
          </a:prstGeom>
          <a:solidFill>
            <a:srgbClr val="FFFF00"/>
          </a:solidFill>
        </p:spPr>
        <p:txBody>
          <a:bodyPr wrap="square">
            <a:spAutoFit/>
          </a:bodyPr>
          <a:lstStyle/>
          <a:p>
            <a:pPr marL="400050" indent="-400050">
              <a:lnSpc>
                <a:spcPct val="150000"/>
              </a:lnSpc>
              <a:buFont typeface="+mj-lt"/>
              <a:buAutoNum type="romanUcPeriod" startAt="4"/>
            </a:pPr>
            <a:r>
              <a:rPr lang="zh-CN" altLang="en-US" sz="1800" b="0" dirty="0">
                <a:solidFill>
                  <a:schemeClr val="tx2"/>
                </a:solidFill>
                <a:ea typeface="仿宋_GB2312"/>
                <a:cs typeface="Times New Roman" panose="02020603050405020304" pitchFamily="18" charset="0"/>
              </a:rPr>
              <a:t>太阳电池阵面积计算</a:t>
            </a:r>
          </a:p>
        </p:txBody>
      </p:sp>
      <p:sp>
        <p:nvSpPr>
          <p:cNvPr id="5" name="矩形 4">
            <a:extLst>
              <a:ext uri="{FF2B5EF4-FFF2-40B4-BE49-F238E27FC236}">
                <a16:creationId xmlns:a16="http://schemas.microsoft.com/office/drawing/2014/main" id="{547A94F8-302E-4853-B5FA-F440A63CB662}"/>
              </a:ext>
            </a:extLst>
          </p:cNvPr>
          <p:cNvSpPr/>
          <p:nvPr/>
        </p:nvSpPr>
        <p:spPr>
          <a:xfrm>
            <a:off x="4496109" y="2936358"/>
            <a:ext cx="4228771" cy="3539430"/>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P</a:t>
            </a:r>
            <a:r>
              <a:rPr lang="en-US" altLang="zh-CN" sz="1600" b="0" baseline="-25000" dirty="0">
                <a:solidFill>
                  <a:srgbClr val="FF0000"/>
                </a:solidFill>
                <a:latin typeface="宋体" panose="02010600030101010101" pitchFamily="2" charset="-122"/>
                <a:ea typeface="宋体" panose="02010600030101010101" pitchFamily="2" charset="-122"/>
              </a:rPr>
              <a:t>BOL</a:t>
            </a:r>
            <a:r>
              <a:rPr lang="zh-CN" altLang="en-US" sz="1600" b="0" dirty="0">
                <a:solidFill>
                  <a:srgbClr val="FF0000"/>
                </a:solidFill>
                <a:latin typeface="宋体" panose="02010600030101010101" pitchFamily="2" charset="-122"/>
                <a:ea typeface="宋体" panose="02010600030101010101" pitchFamily="2" charset="-122"/>
              </a:rPr>
              <a:t>为寿命初期太阳电池阵最大输出功率（</a:t>
            </a:r>
            <a:r>
              <a:rPr lang="en-US" altLang="zh-CN" sz="1600" b="0" dirty="0">
                <a:solidFill>
                  <a:srgbClr val="FF0000"/>
                </a:solidFill>
                <a:latin typeface="宋体" panose="02010600030101010101" pitchFamily="2" charset="-122"/>
                <a:ea typeface="宋体" panose="02010600030101010101" pitchFamily="2" charset="-122"/>
              </a:rPr>
              <a:t>W);S</a:t>
            </a:r>
            <a:r>
              <a:rPr lang="en-US" altLang="zh-CN" sz="1600" b="0" baseline="-25000" dirty="0">
                <a:solidFill>
                  <a:srgbClr val="FF0000"/>
                </a:solidFill>
                <a:latin typeface="宋体" panose="02010600030101010101" pitchFamily="2" charset="-122"/>
                <a:ea typeface="宋体" panose="02010600030101010101" pitchFamily="2" charset="-122"/>
              </a:rPr>
              <a:t>0</a:t>
            </a:r>
            <a:r>
              <a:rPr lang="zh-CN" altLang="en-US" sz="1600" b="0" dirty="0">
                <a:solidFill>
                  <a:srgbClr val="FF0000"/>
                </a:solidFill>
                <a:latin typeface="宋体" panose="02010600030101010101" pitchFamily="2" charset="-122"/>
                <a:ea typeface="宋体" panose="02010600030101010101" pitchFamily="2" charset="-122"/>
              </a:rPr>
              <a:t>为太阳常数</a:t>
            </a:r>
            <a:r>
              <a:rPr lang="en-US" altLang="zh-CN" sz="1600" b="0" dirty="0">
                <a:solidFill>
                  <a:srgbClr val="FF0000"/>
                </a:solidFill>
                <a:latin typeface="宋体" panose="02010600030101010101" pitchFamily="2" charset="-122"/>
                <a:ea typeface="宋体" panose="02010600030101010101" pitchFamily="2" charset="-122"/>
              </a:rPr>
              <a:t>135.3mW/cm</a:t>
            </a:r>
            <a:r>
              <a:rPr lang="en-US" altLang="zh-CN" sz="1600" b="0" baseline="30000" dirty="0">
                <a:solidFill>
                  <a:srgbClr val="FF0000"/>
                </a:solidFill>
                <a:latin typeface="宋体" panose="02010600030101010101" pitchFamily="2" charset="-122"/>
                <a:ea typeface="宋体" panose="02010600030101010101" pitchFamily="2" charset="-122"/>
              </a:rPr>
              <a:t>2</a:t>
            </a:r>
            <a:r>
              <a:rPr lang="en-US" altLang="zh-CN" sz="1600" b="0" dirty="0">
                <a:solidFill>
                  <a:srgbClr val="FF0000"/>
                </a:solidFill>
                <a:latin typeface="宋体" panose="02010600030101010101" pitchFamily="2" charset="-122"/>
                <a:ea typeface="宋体" panose="02010600030101010101" pitchFamily="2" charset="-122"/>
              </a:rPr>
              <a:t>;</a:t>
            </a:r>
            <a:r>
              <a:rPr lang="el-GR" altLang="zh-CN" sz="1600" b="0" dirty="0">
                <a:solidFill>
                  <a:srgbClr val="FF0000"/>
                </a:solidFill>
                <a:latin typeface="宋体" panose="02010600030101010101" pitchFamily="2" charset="-122"/>
                <a:ea typeface="宋体" panose="02010600030101010101" pitchFamily="2" charset="-122"/>
              </a:rPr>
              <a:t>θ</a:t>
            </a:r>
            <a:r>
              <a:rPr lang="zh-CN" altLang="en-US" sz="1600" b="0" dirty="0">
                <a:solidFill>
                  <a:srgbClr val="FF0000"/>
                </a:solidFill>
                <a:latin typeface="宋体" panose="02010600030101010101" pitchFamily="2" charset="-122"/>
                <a:ea typeface="宋体" panose="02010600030101010101" pitchFamily="2" charset="-122"/>
              </a:rPr>
              <a:t>为太阳光与太阳电池阵法线方向的夹角；</a:t>
            </a:r>
            <a:r>
              <a:rPr lang="en-US" altLang="zh-CN" sz="1600" b="0" dirty="0">
                <a:solidFill>
                  <a:srgbClr val="FF0000"/>
                </a:solidFill>
                <a:latin typeface="宋体" panose="02010600030101010101" pitchFamily="2" charset="-122"/>
                <a:ea typeface="宋体" panose="02010600030101010101" pitchFamily="2" charset="-122"/>
              </a:rPr>
              <a:t>X</a:t>
            </a:r>
            <a:r>
              <a:rPr lang="zh-CN" altLang="en-US" sz="1600" b="0" dirty="0">
                <a:solidFill>
                  <a:srgbClr val="FF0000"/>
                </a:solidFill>
                <a:latin typeface="宋体" panose="02010600030101010101" pitchFamily="2" charset="-122"/>
                <a:ea typeface="宋体" panose="02010600030101010101" pitchFamily="2" charset="-122"/>
              </a:rPr>
              <a:t>为太阳光斜照太阳电池阵时的修正因子，一般在</a:t>
            </a:r>
            <a:r>
              <a:rPr lang="en-US" altLang="zh-CN" sz="1600" b="0" dirty="0">
                <a:solidFill>
                  <a:srgbClr val="FF0000"/>
                </a:solidFill>
                <a:latin typeface="宋体" panose="02010600030101010101" pitchFamily="2" charset="-122"/>
                <a:ea typeface="宋体" panose="02010600030101010101" pitchFamily="2" charset="-122"/>
              </a:rPr>
              <a:t>0.95~l.OO;X</a:t>
            </a:r>
            <a:r>
              <a:rPr lang="en-US" altLang="zh-CN" sz="1600" b="0" baseline="-25000" dirty="0">
                <a:solidFill>
                  <a:srgbClr val="FF0000"/>
                </a:solidFill>
                <a:latin typeface="宋体" panose="02010600030101010101" pitchFamily="2" charset="-122"/>
                <a:ea typeface="宋体" panose="02010600030101010101" pitchFamily="2" charset="-122"/>
              </a:rPr>
              <a:t>S</a:t>
            </a:r>
            <a:r>
              <a:rPr lang="zh-CN" altLang="en-US" sz="1600" b="0" dirty="0">
                <a:solidFill>
                  <a:srgbClr val="FF0000"/>
                </a:solidFill>
                <a:latin typeface="宋体" panose="02010600030101010101" pitchFamily="2" charset="-122"/>
                <a:ea typeface="宋体" panose="02010600030101010101" pitchFamily="2" charset="-122"/>
              </a:rPr>
              <a:t>为太阳光强季节性变化因子，春秋分时为</a:t>
            </a:r>
            <a:r>
              <a:rPr lang="en-US" altLang="zh-CN" sz="1600" b="0" dirty="0">
                <a:solidFill>
                  <a:srgbClr val="FF0000"/>
                </a:solidFill>
                <a:latin typeface="宋体" panose="02010600030101010101" pitchFamily="2" charset="-122"/>
                <a:ea typeface="宋体" panose="02010600030101010101" pitchFamily="2" charset="-122"/>
              </a:rPr>
              <a:t>1.0000</a:t>
            </a:r>
            <a:r>
              <a:rPr lang="zh-CN" altLang="en-US" sz="1600" b="0" dirty="0">
                <a:solidFill>
                  <a:srgbClr val="FF0000"/>
                </a:solidFill>
                <a:latin typeface="宋体" panose="02010600030101010101" pitchFamily="2" charset="-122"/>
                <a:ea typeface="宋体" panose="02010600030101010101" pitchFamily="2" charset="-122"/>
              </a:rPr>
              <a:t>，夏至为</a:t>
            </a:r>
            <a:r>
              <a:rPr lang="en-US" altLang="zh-CN" sz="1600" b="0" dirty="0">
                <a:solidFill>
                  <a:srgbClr val="FF0000"/>
                </a:solidFill>
                <a:latin typeface="宋体" panose="02010600030101010101" pitchFamily="2" charset="-122"/>
                <a:ea typeface="宋体" panose="02010600030101010101" pitchFamily="2" charset="-122"/>
              </a:rPr>
              <a:t>0.9673</a:t>
            </a:r>
            <a:r>
              <a:rPr lang="zh-CN" altLang="en-US" sz="1600" b="0" dirty="0">
                <a:solidFill>
                  <a:srgbClr val="FF0000"/>
                </a:solidFill>
                <a:latin typeface="宋体" panose="02010600030101010101" pitchFamily="2" charset="-122"/>
                <a:ea typeface="宋体" panose="02010600030101010101" pitchFamily="2" charset="-122"/>
              </a:rPr>
              <a:t>，冬至为</a:t>
            </a:r>
            <a:r>
              <a:rPr lang="en-US" altLang="zh-CN" sz="1600" b="0" dirty="0">
                <a:solidFill>
                  <a:srgbClr val="FF0000"/>
                </a:solidFill>
                <a:latin typeface="宋体" panose="02010600030101010101" pitchFamily="2" charset="-122"/>
                <a:ea typeface="宋体" panose="02010600030101010101" pitchFamily="2" charset="-122"/>
              </a:rPr>
              <a:t>1.0327;X</a:t>
            </a:r>
            <a:r>
              <a:rPr lang="en-US" altLang="zh-CN" sz="1600" b="0" baseline="-25000" dirty="0">
                <a:solidFill>
                  <a:srgbClr val="FF0000"/>
                </a:solidFill>
                <a:latin typeface="宋体" panose="02010600030101010101" pitchFamily="2" charset="-122"/>
                <a:ea typeface="宋体" panose="02010600030101010101" pitchFamily="2" charset="-122"/>
              </a:rPr>
              <a:t>e</a:t>
            </a:r>
            <a:r>
              <a:rPr lang="zh-CN" altLang="en-US" sz="1600" b="0" dirty="0">
                <a:solidFill>
                  <a:srgbClr val="FF0000"/>
                </a:solidFill>
                <a:latin typeface="宋体" panose="02010600030101010101" pitchFamily="2" charset="-122"/>
                <a:ea typeface="宋体" panose="02010600030101010101" pitchFamily="2" charset="-122"/>
              </a:rPr>
              <a:t>为地球反照对太阳电池阵输出功率的增益因子 ，地球同步轨道取</a:t>
            </a:r>
            <a:r>
              <a:rPr lang="en-US" altLang="zh-CN" sz="1600" b="0" dirty="0">
                <a:solidFill>
                  <a:srgbClr val="FF0000"/>
                </a:solidFill>
                <a:latin typeface="宋体" panose="02010600030101010101" pitchFamily="2" charset="-122"/>
                <a:ea typeface="宋体" panose="02010600030101010101" pitchFamily="2" charset="-122"/>
              </a:rPr>
              <a:t>1</a:t>
            </a:r>
            <a:r>
              <a:rPr lang="zh-CN" altLang="en-US" sz="1600" b="0" dirty="0">
                <a:solidFill>
                  <a:srgbClr val="FF0000"/>
                </a:solidFill>
                <a:latin typeface="宋体" panose="02010600030101010101" pitchFamily="2" charset="-122"/>
                <a:ea typeface="宋体" panose="02010600030101010101" pitchFamily="2" charset="-122"/>
              </a:rPr>
              <a:t>，近地轨道取 </a:t>
            </a:r>
            <a:r>
              <a:rPr lang="en-US" altLang="zh-CN" sz="1600" b="0" dirty="0">
                <a:solidFill>
                  <a:srgbClr val="FF0000"/>
                </a:solidFill>
                <a:latin typeface="宋体" panose="02010600030101010101" pitchFamily="2" charset="-122"/>
                <a:ea typeface="宋体" panose="02010600030101010101" pitchFamily="2" charset="-122"/>
              </a:rPr>
              <a:t>1~1.05;Ac</a:t>
            </a:r>
            <a:r>
              <a:rPr lang="zh-CN" altLang="en-US" sz="1600" b="0" dirty="0">
                <a:solidFill>
                  <a:srgbClr val="FF0000"/>
                </a:solidFill>
                <a:latin typeface="宋体" panose="02010600030101010101" pitchFamily="2" charset="-122"/>
                <a:ea typeface="宋体" panose="02010600030101010101" pitchFamily="2" charset="-122"/>
              </a:rPr>
              <a:t>为太阳电池单体的标称面积（</a:t>
            </a:r>
            <a:r>
              <a:rPr lang="en-US" altLang="zh-CN" sz="1600" b="0" dirty="0">
                <a:solidFill>
                  <a:srgbClr val="FF0000"/>
                </a:solidFill>
                <a:latin typeface="宋体" panose="02010600030101010101" pitchFamily="2" charset="-122"/>
                <a:ea typeface="宋体" panose="02010600030101010101" pitchFamily="2" charset="-122"/>
              </a:rPr>
              <a:t>cm</a:t>
            </a:r>
            <a:r>
              <a:rPr lang="en-US" altLang="zh-CN" sz="1600" b="0" baseline="30000" dirty="0">
                <a:solidFill>
                  <a:srgbClr val="FF0000"/>
                </a:solidFill>
                <a:latin typeface="宋体" panose="02010600030101010101" pitchFamily="2" charset="-122"/>
                <a:ea typeface="宋体" panose="02010600030101010101" pitchFamily="2" charset="-122"/>
              </a:rPr>
              <a:t>2</a:t>
            </a:r>
            <a:r>
              <a:rPr lang="en-US" altLang="zh-CN" sz="1600" b="0" dirty="0">
                <a:solidFill>
                  <a:srgbClr val="FF0000"/>
                </a:solidFill>
                <a:latin typeface="宋体" panose="02010600030101010101" pitchFamily="2" charset="-122"/>
                <a:ea typeface="宋体" panose="02010600030101010101" pitchFamily="2" charset="-122"/>
              </a:rPr>
              <a:t>) ; F</a:t>
            </a:r>
            <a:r>
              <a:rPr lang="en-US" altLang="zh-CN" sz="1600" b="0" baseline="-25000" dirty="0">
                <a:solidFill>
                  <a:srgbClr val="FF0000"/>
                </a:solidFill>
                <a:latin typeface="宋体" panose="02010600030101010101" pitchFamily="2" charset="-122"/>
                <a:ea typeface="宋体" panose="02010600030101010101" pitchFamily="2" charset="-122"/>
              </a:rPr>
              <a:t>j</a:t>
            </a:r>
            <a:r>
              <a:rPr lang="zh-CN" altLang="en-US" sz="1600" b="0" dirty="0">
                <a:solidFill>
                  <a:srgbClr val="FF0000"/>
                </a:solidFill>
                <a:latin typeface="宋体" panose="02010600030101010101" pitchFamily="2" charset="-122"/>
                <a:ea typeface="宋体" panose="02010600030101010101" pitchFamily="2" charset="-122"/>
              </a:rPr>
              <a:t>为其他衰减因子；</a:t>
            </a:r>
            <a:r>
              <a:rPr lang="en-US" altLang="zh-CN" sz="1600" b="0" dirty="0">
                <a:solidFill>
                  <a:srgbClr val="FF0000"/>
                </a:solidFill>
                <a:latin typeface="宋体" panose="02010600030101010101" pitchFamily="2" charset="-122"/>
                <a:ea typeface="宋体" panose="02010600030101010101" pitchFamily="2" charset="-122"/>
              </a:rPr>
              <a:t>η</a:t>
            </a:r>
            <a:r>
              <a:rPr lang="zh-CN" altLang="en-US" sz="1600" b="0" dirty="0">
                <a:solidFill>
                  <a:srgbClr val="FF0000"/>
                </a:solidFill>
                <a:latin typeface="宋体" panose="02010600030101010101" pitchFamily="2" charset="-122"/>
                <a:ea typeface="宋体" panose="02010600030101010101" pitchFamily="2" charset="-122"/>
              </a:rPr>
              <a:t>为单体太阳电池光电转换效率</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c</a:t>
            </a:r>
            <a:r>
              <a:rPr lang="zh-CN" altLang="en-US" sz="1600" b="0" dirty="0">
                <a:solidFill>
                  <a:srgbClr val="FF0000"/>
                </a:solidFill>
                <a:latin typeface="宋体" panose="02010600030101010101" pitchFamily="2" charset="-122"/>
                <a:ea typeface="宋体" panose="02010600030101010101" pitchFamily="2" charset="-122"/>
              </a:rPr>
              <a:t>为太阳电池阵组合损失因子</a:t>
            </a:r>
            <a:r>
              <a:rPr lang="en-US" altLang="zh-CN" sz="1600" b="0" dirty="0">
                <a:solidFill>
                  <a:srgbClr val="FF0000"/>
                </a:solidFill>
                <a:latin typeface="宋体" panose="02010600030101010101" pitchFamily="2" charset="-122"/>
                <a:ea typeface="宋体" panose="02010600030101010101" pitchFamily="2" charset="-122"/>
              </a:rPr>
              <a:t>;β</a:t>
            </a:r>
            <a:r>
              <a:rPr lang="en-US" altLang="zh-CN" sz="1600" b="0" baseline="-25000" dirty="0">
                <a:solidFill>
                  <a:srgbClr val="FF0000"/>
                </a:solidFill>
                <a:latin typeface="宋体" panose="02010600030101010101" pitchFamily="2" charset="-122"/>
                <a:ea typeface="宋体" panose="02010600030101010101" pitchFamily="2" charset="-122"/>
              </a:rPr>
              <a:t>p</a:t>
            </a:r>
            <a:r>
              <a:rPr lang="zh-CN" altLang="en-US" sz="1600" b="0" dirty="0">
                <a:solidFill>
                  <a:srgbClr val="FF0000"/>
                </a:solidFill>
                <a:latin typeface="宋体" panose="02010600030101010101" pitchFamily="2" charset="-122"/>
                <a:ea typeface="宋体" panose="02010600030101010101" pitchFamily="2" charset="-122"/>
              </a:rPr>
              <a:t>为太阳电池阵功率温度系数</a:t>
            </a:r>
            <a:r>
              <a:rPr lang="en-US" altLang="zh-CN" sz="1600" b="0" dirty="0">
                <a:solidFill>
                  <a:srgbClr val="FF0000"/>
                </a:solidFill>
                <a:latin typeface="宋体" panose="02010600030101010101" pitchFamily="2" charset="-122"/>
                <a:ea typeface="宋体" panose="02010600030101010101" pitchFamily="2" charset="-122"/>
              </a:rPr>
              <a:t>;</a:t>
            </a:r>
            <a:r>
              <a:rPr lang="el-GR" altLang="zh-CN" sz="1600" b="0" dirty="0">
                <a:solidFill>
                  <a:srgbClr val="FF0000"/>
                </a:solidFill>
                <a:latin typeface="宋体" panose="02010600030101010101" pitchFamily="2" charset="-122"/>
                <a:ea typeface="宋体" panose="02010600030101010101" pitchFamily="2" charset="-122"/>
              </a:rPr>
              <a:t>Δ</a:t>
            </a:r>
            <a:r>
              <a:rPr lang="en-US" altLang="zh-CN" sz="1600" b="0" dirty="0">
                <a:solidFill>
                  <a:srgbClr val="FF0000"/>
                </a:solidFill>
                <a:latin typeface="宋体" panose="02010600030101010101" pitchFamily="2" charset="-122"/>
                <a:ea typeface="宋体" panose="02010600030101010101" pitchFamily="2" charset="-122"/>
              </a:rPr>
              <a:t>T</a:t>
            </a:r>
            <a:r>
              <a:rPr lang="zh-CN" altLang="en-US" sz="1600" b="0" dirty="0">
                <a:solidFill>
                  <a:srgbClr val="FF0000"/>
                </a:solidFill>
                <a:latin typeface="宋体" panose="02010600030101010101" pitchFamily="2" charset="-122"/>
                <a:ea typeface="宋体" panose="02010600030101010101" pitchFamily="2" charset="-122"/>
              </a:rPr>
              <a:t>为太阳电池轨道工作温度与标准温度之差（℃）</a:t>
            </a:r>
            <a:r>
              <a:rPr lang="en-US" altLang="zh-CN" sz="1600" b="0" dirty="0">
                <a:solidFill>
                  <a:srgbClr val="FF0000"/>
                </a:solidFill>
                <a:latin typeface="宋体" panose="02010600030101010101" pitchFamily="2" charset="-122"/>
                <a:ea typeface="宋体" panose="02010600030101010101" pitchFamily="2" charset="-122"/>
              </a:rPr>
              <a:t>;N</a:t>
            </a:r>
            <a:r>
              <a:rPr lang="zh-CN" altLang="en-US" sz="1600" b="0" dirty="0">
                <a:solidFill>
                  <a:srgbClr val="FF0000"/>
                </a:solidFill>
                <a:latin typeface="宋体" panose="02010600030101010101" pitchFamily="2" charset="-122"/>
                <a:ea typeface="宋体" panose="02010600030101010101" pitchFamily="2" charset="-122"/>
              </a:rPr>
              <a:t>为太阳电池阵所有单体太阳电池总数。</a:t>
            </a:r>
          </a:p>
        </p:txBody>
      </p:sp>
      <p:sp>
        <p:nvSpPr>
          <p:cNvPr id="4" name="矩形 3">
            <a:extLst>
              <a:ext uri="{FF2B5EF4-FFF2-40B4-BE49-F238E27FC236}">
                <a16:creationId xmlns:a16="http://schemas.microsoft.com/office/drawing/2014/main" id="{105ED36B-C3FE-4B7D-B431-E55BA8B12AE3}"/>
              </a:ext>
            </a:extLst>
          </p:cNvPr>
          <p:cNvSpPr/>
          <p:nvPr/>
        </p:nvSpPr>
        <p:spPr>
          <a:xfrm>
            <a:off x="397423" y="2518167"/>
            <a:ext cx="4102568" cy="418191"/>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zh-CN" altLang="en-US" sz="1600" b="0" dirty="0">
                <a:solidFill>
                  <a:schemeClr val="accent3">
                    <a:lumMod val="50000"/>
                  </a:schemeClr>
                </a:solidFill>
                <a:ea typeface="仿宋_GB2312"/>
                <a:cs typeface="Times New Roman" panose="02020603050405020304" pitchFamily="18" charset="0"/>
              </a:rPr>
              <a:t>太阳电池阵所需电池总片数分析</a:t>
            </a:r>
          </a:p>
        </p:txBody>
      </p:sp>
      <p:sp>
        <p:nvSpPr>
          <p:cNvPr id="6" name="矩形 5">
            <a:extLst>
              <a:ext uri="{FF2B5EF4-FFF2-40B4-BE49-F238E27FC236}">
                <a16:creationId xmlns:a16="http://schemas.microsoft.com/office/drawing/2014/main" id="{3E9B7EA6-325F-4A25-A2A3-22F418169252}"/>
              </a:ext>
            </a:extLst>
          </p:cNvPr>
          <p:cNvSpPr/>
          <p:nvPr/>
        </p:nvSpPr>
        <p:spPr>
          <a:xfrm>
            <a:off x="395535" y="2936358"/>
            <a:ext cx="4100573" cy="584775"/>
          </a:xfrm>
          <a:prstGeom prst="rect">
            <a:avLst/>
          </a:prstGeom>
          <a:solidFill>
            <a:schemeClr val="accent5">
              <a:lumMod val="20000"/>
              <a:lumOff val="80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太阳电池阵所需电池总片数</a:t>
            </a:r>
            <a:r>
              <a:rPr lang="en-US" altLang="zh-CN" sz="1600" b="0" dirty="0">
                <a:solidFill>
                  <a:srgbClr val="FF0000"/>
                </a:solidFill>
                <a:latin typeface="宋体" panose="02010600030101010101" pitchFamily="2" charset="-122"/>
                <a:ea typeface="宋体" panose="02010600030101010101" pitchFamily="2" charset="-122"/>
              </a:rPr>
              <a:t>N</a:t>
            </a:r>
            <a:r>
              <a:rPr lang="zh-CN" altLang="en-US" sz="1600" b="0" dirty="0">
                <a:solidFill>
                  <a:srgbClr val="FF0000"/>
                </a:solidFill>
                <a:latin typeface="宋体" panose="02010600030101010101" pitchFamily="2" charset="-122"/>
                <a:ea typeface="宋体" panose="02010600030101010101" pitchFamily="2" charset="-122"/>
              </a:rPr>
              <a:t>根据寿命初期输出功率计算 ，其计算式为</a:t>
            </a:r>
          </a:p>
        </p:txBody>
      </p:sp>
      <p:pic>
        <p:nvPicPr>
          <p:cNvPr id="7" name="图片 6">
            <a:extLst>
              <a:ext uri="{FF2B5EF4-FFF2-40B4-BE49-F238E27FC236}">
                <a16:creationId xmlns:a16="http://schemas.microsoft.com/office/drawing/2014/main" id="{E6D2C83B-B6CC-4680-A84C-C31FFB7A5BD1}"/>
              </a:ext>
            </a:extLst>
          </p:cNvPr>
          <p:cNvPicPr>
            <a:picLocks noChangeAspect="1"/>
          </p:cNvPicPr>
          <p:nvPr/>
        </p:nvPicPr>
        <p:blipFill>
          <a:blip r:embed="rId3"/>
          <a:stretch>
            <a:fillRect/>
          </a:stretch>
        </p:blipFill>
        <p:spPr>
          <a:xfrm>
            <a:off x="372374" y="3658403"/>
            <a:ext cx="4102569" cy="339039"/>
          </a:xfrm>
          <a:prstGeom prst="rect">
            <a:avLst/>
          </a:prstGeom>
        </p:spPr>
      </p:pic>
      <p:pic>
        <p:nvPicPr>
          <p:cNvPr id="25602" name="Picture 2" descr="卫星通信新趋势：低、中、高地球轨道卫星当中的高吞吐量卫星-新闻中心-苏州莱尔微波技术有限公司">
            <a:extLst>
              <a:ext uri="{FF2B5EF4-FFF2-40B4-BE49-F238E27FC236}">
                <a16:creationId xmlns:a16="http://schemas.microsoft.com/office/drawing/2014/main" id="{BE3052C3-40C8-49B4-B31D-82BAEABB85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0053" y="1609108"/>
            <a:ext cx="2266515" cy="1327250"/>
          </a:xfrm>
          <a:prstGeom prst="rect">
            <a:avLst/>
          </a:prstGeom>
          <a:noFill/>
          <a:extLst>
            <a:ext uri="{909E8E84-426E-40DD-AFC4-6F175D3DCCD1}">
              <a14:hiddenFill xmlns:a14="http://schemas.microsoft.com/office/drawing/2010/main">
                <a:solidFill>
                  <a:srgbClr val="FFFFFF"/>
                </a:solidFill>
              </a14:hiddenFill>
            </a:ext>
          </a:extLst>
        </p:spPr>
      </p:pic>
      <p:pic>
        <p:nvPicPr>
          <p:cNvPr id="25606" name="Picture 6" descr="中国北斗系统在轨卫星已达39颗，明年全面完成建设|界面新闻 · 中国">
            <a:extLst>
              <a:ext uri="{FF2B5EF4-FFF2-40B4-BE49-F238E27FC236}">
                <a16:creationId xmlns:a16="http://schemas.microsoft.com/office/drawing/2014/main" id="{6C185EA4-CC4E-428D-BD94-365A2D2B6A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534" y="4144319"/>
            <a:ext cx="4100573" cy="2331469"/>
          </a:xfrm>
          <a:prstGeom prst="rect">
            <a:avLst/>
          </a:prstGeom>
          <a:noFill/>
          <a:extLst>
            <a:ext uri="{909E8E84-426E-40DD-AFC4-6F175D3DCCD1}">
              <a14:hiddenFill xmlns:a14="http://schemas.microsoft.com/office/drawing/2010/main">
                <a:solidFill>
                  <a:srgbClr val="FFFFFF"/>
                </a:solidFill>
              </a14:hiddenFill>
            </a:ext>
          </a:extLst>
        </p:spPr>
      </p:pic>
      <p:pic>
        <p:nvPicPr>
          <p:cNvPr id="25608" name="Picture 8" descr="未来人造卫星，有一颗会成为你的专属_科普中国网">
            <a:extLst>
              <a:ext uri="{FF2B5EF4-FFF2-40B4-BE49-F238E27FC236}">
                <a16:creationId xmlns:a16="http://schemas.microsoft.com/office/drawing/2014/main" id="{05CF2B8B-EECE-488A-9A16-812D1C33183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72766" y="1609108"/>
            <a:ext cx="1955597" cy="132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4815151"/>
      </p:ext>
    </p:extLst>
  </p:cSld>
  <p:clrMapOvr>
    <a:masterClrMapping/>
  </p:clrMapOvr>
  <p:transition>
    <p:wipe di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796136" y="116632"/>
            <a:ext cx="32784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400" dirty="0">
                <a:solidFill>
                  <a:schemeClr val="bg1"/>
                </a:solidFill>
                <a:latin typeface="黑体" pitchFamily="49" charset="-122"/>
                <a:ea typeface="黑体" pitchFamily="49" charset="-122"/>
              </a:rPr>
              <a:t>航天电源系统设计案例</a:t>
            </a:r>
            <a:endParaRPr lang="en-US" altLang="ko-KR" sz="2400" dirty="0">
              <a:solidFill>
                <a:schemeClr val="bg1"/>
              </a:solidFill>
              <a:latin typeface="黑体" pitchFamily="49" charset="-122"/>
              <a:ea typeface="黑体" pitchFamily="49" charset="-122"/>
            </a:endParaRPr>
          </a:p>
        </p:txBody>
      </p:sp>
      <p:sp>
        <p:nvSpPr>
          <p:cNvPr id="8" name="矩形 7">
            <a:extLst>
              <a:ext uri="{FF2B5EF4-FFF2-40B4-BE49-F238E27FC236}">
                <a16:creationId xmlns:a16="http://schemas.microsoft.com/office/drawing/2014/main" id="{11BFBAFA-CA96-472C-94C3-27A6FEC7C14A}"/>
              </a:ext>
            </a:extLst>
          </p:cNvPr>
          <p:cNvSpPr/>
          <p:nvPr/>
        </p:nvSpPr>
        <p:spPr>
          <a:xfrm>
            <a:off x="395535" y="1124744"/>
            <a:ext cx="8329345"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太阳能电池阵</a:t>
            </a:r>
            <a:r>
              <a:rPr lang="en-US" altLang="zh-CN" sz="2400" dirty="0">
                <a:solidFill>
                  <a:srgbClr val="0000FF"/>
                </a:solidFill>
                <a:latin typeface="黑体" pitchFamily="49" charset="-122"/>
                <a:ea typeface="黑体" pitchFamily="49" charset="-122"/>
              </a:rPr>
              <a:t>/</a:t>
            </a:r>
            <a:r>
              <a:rPr lang="zh-CN" altLang="en-US" sz="2400" dirty="0">
                <a:solidFill>
                  <a:srgbClr val="0000FF"/>
                </a:solidFill>
                <a:latin typeface="黑体" pitchFamily="49" charset="-122"/>
                <a:ea typeface="黑体" pitchFamily="49" charset="-122"/>
              </a:rPr>
              <a:t>（镍镉）蓄电池联合电源设计方法</a:t>
            </a:r>
            <a:endParaRPr lang="zh-CN" altLang="en-US" sz="2400" dirty="0">
              <a:solidFill>
                <a:srgbClr val="002060"/>
              </a:solidFill>
            </a:endParaRPr>
          </a:p>
        </p:txBody>
      </p:sp>
      <p:sp>
        <p:nvSpPr>
          <p:cNvPr id="11" name="矩形 10">
            <a:extLst>
              <a:ext uri="{FF2B5EF4-FFF2-40B4-BE49-F238E27FC236}">
                <a16:creationId xmlns:a16="http://schemas.microsoft.com/office/drawing/2014/main" id="{C293FD79-19E7-4596-8F9A-CAC93498CFDF}"/>
              </a:ext>
            </a:extLst>
          </p:cNvPr>
          <p:cNvSpPr/>
          <p:nvPr/>
        </p:nvSpPr>
        <p:spPr>
          <a:xfrm>
            <a:off x="395536" y="1609107"/>
            <a:ext cx="4104456" cy="458908"/>
          </a:xfrm>
          <a:prstGeom prst="rect">
            <a:avLst/>
          </a:prstGeom>
          <a:solidFill>
            <a:schemeClr val="accent3">
              <a:lumMod val="40000"/>
              <a:lumOff val="6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800" b="0" dirty="0">
                <a:solidFill>
                  <a:srgbClr val="990000"/>
                </a:solidFill>
                <a:ea typeface="仿宋_GB2312"/>
                <a:cs typeface="Times New Roman" panose="02020603050405020304" pitchFamily="18" charset="0"/>
              </a:rPr>
              <a:t>太阳电池阵分析</a:t>
            </a:r>
          </a:p>
        </p:txBody>
      </p:sp>
      <p:sp>
        <p:nvSpPr>
          <p:cNvPr id="12" name="矩形 11">
            <a:extLst>
              <a:ext uri="{FF2B5EF4-FFF2-40B4-BE49-F238E27FC236}">
                <a16:creationId xmlns:a16="http://schemas.microsoft.com/office/drawing/2014/main" id="{D88C9D8F-CEBD-4BEC-8145-E282DEEC0092}"/>
              </a:ext>
            </a:extLst>
          </p:cNvPr>
          <p:cNvSpPr/>
          <p:nvPr/>
        </p:nvSpPr>
        <p:spPr>
          <a:xfrm>
            <a:off x="379388" y="2059259"/>
            <a:ext cx="4120603" cy="458908"/>
          </a:xfrm>
          <a:prstGeom prst="rect">
            <a:avLst/>
          </a:prstGeom>
          <a:solidFill>
            <a:srgbClr val="FFFF00"/>
          </a:solidFill>
        </p:spPr>
        <p:txBody>
          <a:bodyPr wrap="square">
            <a:spAutoFit/>
          </a:bodyPr>
          <a:lstStyle/>
          <a:p>
            <a:pPr marL="400050" indent="-400050">
              <a:lnSpc>
                <a:spcPct val="150000"/>
              </a:lnSpc>
              <a:buFont typeface="+mj-lt"/>
              <a:buAutoNum type="romanUcPeriod" startAt="4"/>
            </a:pPr>
            <a:r>
              <a:rPr lang="zh-CN" altLang="en-US" sz="1800" b="0" dirty="0">
                <a:solidFill>
                  <a:schemeClr val="tx2"/>
                </a:solidFill>
                <a:ea typeface="仿宋_GB2312"/>
                <a:cs typeface="Times New Roman" panose="02020603050405020304" pitchFamily="18" charset="0"/>
              </a:rPr>
              <a:t>太阳电池阵面积计算</a:t>
            </a:r>
          </a:p>
        </p:txBody>
      </p:sp>
      <p:sp>
        <p:nvSpPr>
          <p:cNvPr id="5" name="矩形 4">
            <a:extLst>
              <a:ext uri="{FF2B5EF4-FFF2-40B4-BE49-F238E27FC236}">
                <a16:creationId xmlns:a16="http://schemas.microsoft.com/office/drawing/2014/main" id="{547A94F8-302E-4853-B5FA-F440A63CB662}"/>
              </a:ext>
            </a:extLst>
          </p:cNvPr>
          <p:cNvSpPr/>
          <p:nvPr/>
        </p:nvSpPr>
        <p:spPr>
          <a:xfrm>
            <a:off x="394434" y="4291827"/>
            <a:ext cx="4100573" cy="2062103"/>
          </a:xfrm>
          <a:prstGeom prst="rect">
            <a:avLst/>
          </a:prstGeom>
          <a:solidFill>
            <a:schemeClr val="bg1">
              <a:lumMod val="85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式中，</a:t>
            </a:r>
            <a:r>
              <a:rPr lang="en-US" altLang="zh-CN" sz="1600" b="0" dirty="0">
                <a:solidFill>
                  <a:srgbClr val="FF0000"/>
                </a:solidFill>
                <a:latin typeface="宋体" panose="02010600030101010101" pitchFamily="2" charset="-122"/>
                <a:ea typeface="宋体" panose="02010600030101010101" pitchFamily="2" charset="-122"/>
              </a:rPr>
              <a:t>A</a:t>
            </a:r>
            <a:r>
              <a:rPr lang="en-US" altLang="zh-CN" sz="1600" b="0" baseline="-25000" dirty="0">
                <a:solidFill>
                  <a:srgbClr val="FF0000"/>
                </a:solidFill>
                <a:latin typeface="宋体" panose="02010600030101010101" pitchFamily="2" charset="-122"/>
                <a:ea typeface="宋体" panose="02010600030101010101" pitchFamily="2" charset="-122"/>
              </a:rPr>
              <a:t>JB</a:t>
            </a:r>
            <a:r>
              <a:rPr lang="zh-CN" altLang="en-US" sz="1600" b="0" dirty="0">
                <a:solidFill>
                  <a:srgbClr val="FF0000"/>
                </a:solidFill>
                <a:latin typeface="宋体" panose="02010600030101010101" pitchFamily="2" charset="-122"/>
                <a:ea typeface="宋体" panose="02010600030101010101" pitchFamily="2" charset="-122"/>
              </a:rPr>
              <a:t>为所需太阳电池阵基板面积；</a:t>
            </a:r>
            <a:r>
              <a:rPr lang="en-US" altLang="zh-CN" sz="1600" b="0" dirty="0">
                <a:solidFill>
                  <a:srgbClr val="FF0000"/>
                </a:solidFill>
                <a:latin typeface="宋体" panose="02010600030101010101" pitchFamily="2" charset="-122"/>
                <a:ea typeface="宋体" panose="02010600030101010101" pitchFamily="2" charset="-122"/>
              </a:rPr>
              <a:t>N</a:t>
            </a:r>
            <a:r>
              <a:rPr lang="zh-CN" altLang="en-US" sz="1600" b="0" dirty="0">
                <a:solidFill>
                  <a:srgbClr val="FF0000"/>
                </a:solidFill>
                <a:latin typeface="宋体" panose="02010600030101010101" pitchFamily="2" charset="-122"/>
                <a:ea typeface="宋体" panose="02010600030101010101" pitchFamily="2" charset="-122"/>
              </a:rPr>
              <a:t>为太阳电池阵的电池片总数量；</a:t>
            </a:r>
            <a:r>
              <a:rPr lang="en-US" altLang="zh-CN" sz="1600" b="0" dirty="0">
                <a:solidFill>
                  <a:srgbClr val="FF0000"/>
                </a:solidFill>
                <a:latin typeface="宋体" panose="02010600030101010101" pitchFamily="2" charset="-122"/>
                <a:ea typeface="宋体" panose="02010600030101010101" pitchFamily="2" charset="-122"/>
              </a:rPr>
              <a:t>Ac</a:t>
            </a:r>
            <a:r>
              <a:rPr lang="zh-CN" altLang="en-US" sz="1600" b="0" dirty="0">
                <a:solidFill>
                  <a:srgbClr val="FF0000"/>
                </a:solidFill>
                <a:latin typeface="宋体" panose="02010600030101010101" pitchFamily="2" charset="-122"/>
                <a:ea typeface="宋体" panose="02010600030101010101" pitchFamily="2" charset="-122"/>
              </a:rPr>
              <a:t>为太阳电池单体面积；</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s</a:t>
            </a:r>
            <a:r>
              <a:rPr lang="zh-CN" altLang="en-US" sz="1600" b="0" dirty="0">
                <a:solidFill>
                  <a:srgbClr val="FF0000"/>
                </a:solidFill>
                <a:latin typeface="宋体" panose="02010600030101010101" pitchFamily="2" charset="-122"/>
                <a:ea typeface="宋体" panose="02010600030101010101" pitchFamily="2" charset="-122"/>
              </a:rPr>
              <a:t>为太阳电池布片系数，即太阳电池片面积之和与太阳电池阵所需布片总面积（即太阳翼基板面积）之比。平板式太阳电池阵</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s</a:t>
            </a:r>
            <a:r>
              <a:rPr lang="zh-CN" altLang="en-US" sz="1600" b="0" dirty="0">
                <a:solidFill>
                  <a:srgbClr val="FF0000"/>
                </a:solidFill>
                <a:latin typeface="宋体" panose="02010600030101010101" pitchFamily="2" charset="-122"/>
                <a:ea typeface="宋体" panose="02010600030101010101" pitchFamily="2" charset="-122"/>
              </a:rPr>
              <a:t>应不小于</a:t>
            </a:r>
            <a:r>
              <a:rPr lang="en-US" altLang="zh-CN" sz="1600" b="0" dirty="0">
                <a:solidFill>
                  <a:srgbClr val="FF0000"/>
                </a:solidFill>
                <a:latin typeface="宋体" panose="02010600030101010101" pitchFamily="2" charset="-122"/>
                <a:ea typeface="宋体" panose="02010600030101010101" pitchFamily="2" charset="-122"/>
              </a:rPr>
              <a:t>0.9</a:t>
            </a:r>
            <a:r>
              <a:rPr lang="zh-CN" altLang="en-US" sz="1600" b="0" dirty="0">
                <a:solidFill>
                  <a:srgbClr val="FF0000"/>
                </a:solidFill>
                <a:latin typeface="宋体" panose="02010600030101010101" pitchFamily="2" charset="-122"/>
                <a:ea typeface="宋体" panose="02010600030101010101" pitchFamily="2" charset="-122"/>
              </a:rPr>
              <a:t>，筒式太阳电池阵</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s</a:t>
            </a:r>
            <a:r>
              <a:rPr lang="zh-CN" altLang="en-US" sz="1600" b="0" dirty="0">
                <a:solidFill>
                  <a:srgbClr val="FF0000"/>
                </a:solidFill>
                <a:latin typeface="宋体" panose="02010600030101010101" pitchFamily="2" charset="-122"/>
                <a:ea typeface="宋体" panose="02010600030101010101" pitchFamily="2" charset="-122"/>
              </a:rPr>
              <a:t>应不小于</a:t>
            </a:r>
            <a:r>
              <a:rPr lang="en-US" altLang="zh-CN" sz="1600" b="0" dirty="0">
                <a:solidFill>
                  <a:srgbClr val="FF0000"/>
                </a:solidFill>
                <a:latin typeface="宋体" panose="02010600030101010101" pitchFamily="2" charset="-122"/>
                <a:ea typeface="宋体" panose="02010600030101010101" pitchFamily="2" charset="-122"/>
              </a:rPr>
              <a:t>0.85</a:t>
            </a:r>
            <a:r>
              <a:rPr lang="zh-CN" altLang="en-US" sz="1600" b="0" dirty="0">
                <a:solidFill>
                  <a:srgbClr val="FF0000"/>
                </a:solidFill>
                <a:latin typeface="宋体" panose="02010600030101010101" pitchFamily="2" charset="-122"/>
                <a:ea typeface="宋体" panose="02010600030101010101" pitchFamily="2" charset="-122"/>
              </a:rPr>
              <a:t>，圆锥或梯形太阳电池阵</a:t>
            </a:r>
            <a:r>
              <a:rPr lang="en-US" altLang="zh-CN" sz="1600" b="0" dirty="0">
                <a:solidFill>
                  <a:srgbClr val="FF0000"/>
                </a:solidFill>
                <a:latin typeface="宋体" panose="02010600030101010101" pitchFamily="2" charset="-122"/>
                <a:ea typeface="宋体" panose="02010600030101010101" pitchFamily="2" charset="-122"/>
              </a:rPr>
              <a:t>F</a:t>
            </a:r>
            <a:r>
              <a:rPr lang="en-US" altLang="zh-CN" sz="1600" b="0" baseline="-25000" dirty="0">
                <a:solidFill>
                  <a:srgbClr val="FF0000"/>
                </a:solidFill>
                <a:latin typeface="宋体" panose="02010600030101010101" pitchFamily="2" charset="-122"/>
                <a:ea typeface="宋体" panose="02010600030101010101" pitchFamily="2" charset="-122"/>
              </a:rPr>
              <a:t>s</a:t>
            </a:r>
            <a:r>
              <a:rPr lang="zh-CN" altLang="en-US" sz="1600" b="0" dirty="0">
                <a:solidFill>
                  <a:srgbClr val="FF0000"/>
                </a:solidFill>
                <a:latin typeface="宋体" panose="02010600030101010101" pitchFamily="2" charset="-122"/>
                <a:ea typeface="宋体" panose="02010600030101010101" pitchFamily="2" charset="-122"/>
              </a:rPr>
              <a:t>应不小于 </a:t>
            </a:r>
            <a:r>
              <a:rPr lang="en-US" altLang="zh-CN" sz="1600" b="0" dirty="0">
                <a:solidFill>
                  <a:srgbClr val="FF0000"/>
                </a:solidFill>
                <a:latin typeface="宋体" panose="02010600030101010101" pitchFamily="2" charset="-122"/>
                <a:ea typeface="宋体" panose="02010600030101010101" pitchFamily="2" charset="-122"/>
              </a:rPr>
              <a:t>0.6</a:t>
            </a:r>
            <a:r>
              <a:rPr lang="zh-CN" altLang="en-US" sz="1600" b="0" dirty="0">
                <a:solidFill>
                  <a:srgbClr val="FF0000"/>
                </a:solidFill>
                <a:latin typeface="宋体" panose="02010600030101010101" pitchFamily="2" charset="-122"/>
                <a:ea typeface="宋体" panose="02010600030101010101" pitchFamily="2" charset="-122"/>
              </a:rPr>
              <a:t>。</a:t>
            </a:r>
            <a:endParaRPr lang="en-US" altLang="zh-CN" sz="1600" b="0" dirty="0">
              <a:solidFill>
                <a:srgbClr val="FF0000"/>
              </a:solidFill>
              <a:latin typeface="宋体" panose="02010600030101010101" pitchFamily="2" charset="-122"/>
              <a:ea typeface="宋体" panose="02010600030101010101" pitchFamily="2" charset="-122"/>
            </a:endParaRPr>
          </a:p>
        </p:txBody>
      </p:sp>
      <p:sp>
        <p:nvSpPr>
          <p:cNvPr id="4" name="矩形 3">
            <a:extLst>
              <a:ext uri="{FF2B5EF4-FFF2-40B4-BE49-F238E27FC236}">
                <a16:creationId xmlns:a16="http://schemas.microsoft.com/office/drawing/2014/main" id="{105ED36B-C3FE-4B7D-B431-E55BA8B12AE3}"/>
              </a:ext>
            </a:extLst>
          </p:cNvPr>
          <p:cNvSpPr/>
          <p:nvPr/>
        </p:nvSpPr>
        <p:spPr>
          <a:xfrm>
            <a:off x="397423" y="2518167"/>
            <a:ext cx="4102568" cy="418191"/>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zh-CN" altLang="en-US" sz="1600" b="0" dirty="0">
                <a:solidFill>
                  <a:schemeClr val="accent3">
                    <a:lumMod val="50000"/>
                  </a:schemeClr>
                </a:solidFill>
                <a:ea typeface="仿宋_GB2312"/>
                <a:cs typeface="Times New Roman" panose="02020603050405020304" pitchFamily="18" charset="0"/>
              </a:rPr>
              <a:t>太阳电池阵的总面积计算</a:t>
            </a:r>
          </a:p>
        </p:txBody>
      </p:sp>
      <p:sp>
        <p:nvSpPr>
          <p:cNvPr id="6" name="矩形 5">
            <a:extLst>
              <a:ext uri="{FF2B5EF4-FFF2-40B4-BE49-F238E27FC236}">
                <a16:creationId xmlns:a16="http://schemas.microsoft.com/office/drawing/2014/main" id="{3E9B7EA6-325F-4A25-A2A3-22F418169252}"/>
              </a:ext>
            </a:extLst>
          </p:cNvPr>
          <p:cNvSpPr/>
          <p:nvPr/>
        </p:nvSpPr>
        <p:spPr>
          <a:xfrm>
            <a:off x="395535" y="2936358"/>
            <a:ext cx="4100573" cy="584775"/>
          </a:xfrm>
          <a:prstGeom prst="rect">
            <a:avLst/>
          </a:prstGeom>
          <a:solidFill>
            <a:schemeClr val="accent5">
              <a:lumMod val="20000"/>
              <a:lumOff val="80000"/>
            </a:schemeClr>
          </a:solidFill>
        </p:spPr>
        <p:txBody>
          <a:bodyPr wrap="square">
            <a:spAutoFit/>
          </a:bodyPr>
          <a:lstStyle/>
          <a:p>
            <a:r>
              <a:rPr lang="zh-CN" altLang="en-US" sz="1600" b="0" dirty="0">
                <a:solidFill>
                  <a:srgbClr val="FF0000"/>
                </a:solidFill>
                <a:latin typeface="宋体" panose="02010600030101010101" pitchFamily="2" charset="-122"/>
                <a:ea typeface="宋体" panose="02010600030101010101" pitchFamily="2" charset="-122"/>
              </a:rPr>
              <a:t>太阳电池阵所需基板贴片总面积可由下式计算</a:t>
            </a:r>
          </a:p>
        </p:txBody>
      </p:sp>
      <p:pic>
        <p:nvPicPr>
          <p:cNvPr id="2" name="图片 1">
            <a:extLst>
              <a:ext uri="{FF2B5EF4-FFF2-40B4-BE49-F238E27FC236}">
                <a16:creationId xmlns:a16="http://schemas.microsoft.com/office/drawing/2014/main" id="{864CE982-5ADA-40A6-B805-263882F946F6}"/>
              </a:ext>
            </a:extLst>
          </p:cNvPr>
          <p:cNvPicPr>
            <a:picLocks noChangeAspect="1"/>
          </p:cNvPicPr>
          <p:nvPr/>
        </p:nvPicPr>
        <p:blipFill>
          <a:blip r:embed="rId3"/>
          <a:stretch>
            <a:fillRect/>
          </a:stretch>
        </p:blipFill>
        <p:spPr>
          <a:xfrm>
            <a:off x="1475656" y="3760239"/>
            <a:ext cx="1684964" cy="276945"/>
          </a:xfrm>
          <a:prstGeom prst="rect">
            <a:avLst/>
          </a:prstGeom>
        </p:spPr>
      </p:pic>
      <p:pic>
        <p:nvPicPr>
          <p:cNvPr id="26630" name="Picture 6" descr="通讯卫星 通信卫星 科幻卫星 3d三维全息模型satellite|三维|机械/交通|3dcat82 - 原创作品 - 站酷 (ZCOOL)">
            <a:extLst>
              <a:ext uri="{FF2B5EF4-FFF2-40B4-BE49-F238E27FC236}">
                <a16:creationId xmlns:a16="http://schemas.microsoft.com/office/drawing/2014/main" id="{0A0C133E-47C8-4604-B520-AA71FFD747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05308" y="1609108"/>
            <a:ext cx="4219572" cy="2373510"/>
          </a:xfrm>
          <a:prstGeom prst="rect">
            <a:avLst/>
          </a:prstGeom>
          <a:noFill/>
          <a:extLst>
            <a:ext uri="{909E8E84-426E-40DD-AFC4-6F175D3DCCD1}">
              <a14:hiddenFill xmlns:a14="http://schemas.microsoft.com/office/drawing/2010/main">
                <a:solidFill>
                  <a:srgbClr val="FFFFFF"/>
                </a:solidFill>
              </a14:hiddenFill>
            </a:ext>
          </a:extLst>
        </p:spPr>
      </p:pic>
      <p:pic>
        <p:nvPicPr>
          <p:cNvPr id="26634" name="Picture 10" descr="载人航天工程_载人航天工程最新消息,新闻,图片,视频_聚合阅读_新浪网">
            <a:extLst>
              <a:ext uri="{FF2B5EF4-FFF2-40B4-BE49-F238E27FC236}">
                <a16:creationId xmlns:a16="http://schemas.microsoft.com/office/drawing/2014/main" id="{B67AB9DD-55A8-41E4-A2D4-461697F13E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1916" y="3982618"/>
            <a:ext cx="4219572" cy="2371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9769901"/>
      </p:ext>
    </p:extLst>
  </p:cSld>
  <p:clrMapOvr>
    <a:masterClrMapping/>
  </p:clrMapOvr>
  <p:transition>
    <p:wipe di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971600" y="2564904"/>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谢  谢！</a:t>
            </a:r>
            <a:endParaRPr lang="zh-CN" altLang="en-US" sz="2800" dirty="0">
              <a:solidFill>
                <a:srgbClr val="0000FF"/>
              </a:solidFill>
              <a:latin typeface="黑体" pitchFamily="49" charset="-122"/>
              <a:ea typeface="黑体" pitchFamily="49" charset="-122"/>
            </a:endParaRPr>
          </a:p>
        </p:txBody>
      </p:sp>
      <p:sp>
        <p:nvSpPr>
          <p:cNvPr id="5" name="标题 1"/>
          <p:cNvSpPr txBox="1">
            <a:spLocks/>
          </p:cNvSpPr>
          <p:nvPr/>
        </p:nvSpPr>
        <p:spPr bwMode="auto">
          <a:xfrm>
            <a:off x="5683076"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谢 谢</a:t>
            </a:r>
            <a:endParaRPr lang="zh-CN" altLang="en-US" sz="2800" dirty="0">
              <a:solidFill>
                <a:schemeClr val="bg1"/>
              </a:solidFill>
            </a:endParaRPr>
          </a:p>
        </p:txBody>
      </p:sp>
    </p:spTree>
    <p:extLst>
      <p:ext uri="{BB962C8B-B14F-4D97-AF65-F5344CB8AC3E}">
        <p14:creationId xmlns:p14="http://schemas.microsoft.com/office/powerpoint/2010/main" val="2184529808"/>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28" name="矩形 4"/>
          <p:cNvSpPr>
            <a:spLocks noChangeArrowheads="1"/>
          </p:cNvSpPr>
          <p:nvPr/>
        </p:nvSpPr>
        <p:spPr bwMode="auto">
          <a:xfrm>
            <a:off x="395536" y="1063117"/>
            <a:ext cx="7480774" cy="461665"/>
          </a:xfrm>
          <a:prstGeom prst="rect">
            <a:avLst/>
          </a:prstGeom>
          <a:solidFill>
            <a:schemeClr val="tx2">
              <a:lumMod val="20000"/>
              <a:lumOff val="80000"/>
            </a:schemeClr>
          </a:solidFill>
          <a:ln>
            <a:noFill/>
          </a:ln>
          <a:extLst/>
        </p:spPr>
        <p:txBody>
          <a:bodyPr wrap="square">
            <a:spAutoFit/>
          </a:bodyPr>
          <a:lstStyle/>
          <a:p>
            <a:pPr algn="l"/>
            <a:r>
              <a:rPr lang="zh-CN" altLang="en-US" sz="2400" dirty="0">
                <a:solidFill>
                  <a:srgbClr val="0000FF"/>
                </a:solidFill>
                <a:latin typeface="黑体" pitchFamily="49" charset="-122"/>
                <a:ea typeface="黑体" pitchFamily="49" charset="-122"/>
              </a:rPr>
              <a:t>航天器电源及供配电系统</a:t>
            </a:r>
          </a:p>
        </p:txBody>
      </p:sp>
      <p:sp>
        <p:nvSpPr>
          <p:cNvPr id="5" name="矩形 4">
            <a:extLst>
              <a:ext uri="{FF2B5EF4-FFF2-40B4-BE49-F238E27FC236}">
                <a16:creationId xmlns:a16="http://schemas.microsoft.com/office/drawing/2014/main" id="{484253FF-D5B0-479E-AF35-6B5328B28095}"/>
              </a:ext>
            </a:extLst>
          </p:cNvPr>
          <p:cNvSpPr/>
          <p:nvPr/>
        </p:nvSpPr>
        <p:spPr>
          <a:xfrm>
            <a:off x="4283968" y="1628800"/>
            <a:ext cx="3592342" cy="1286891"/>
          </a:xfrm>
          <a:prstGeom prst="rect">
            <a:avLst/>
          </a:prstGeom>
          <a:solidFill>
            <a:schemeClr val="accent3">
              <a:lumMod val="20000"/>
              <a:lumOff val="80000"/>
            </a:schemeClr>
          </a:solidFill>
        </p:spPr>
        <p:txBody>
          <a:bodyPr wrap="square">
            <a:spAutoFit/>
          </a:bodyPr>
          <a:lstStyle/>
          <a:p>
            <a:pPr>
              <a:lnSpc>
                <a:spcPct val="150000"/>
              </a:lnSpc>
            </a:pPr>
            <a:r>
              <a:rPr lang="zh-CN" altLang="en-US" sz="1800" b="0" dirty="0">
                <a:solidFill>
                  <a:srgbClr val="FF0000"/>
                </a:solidFill>
                <a:latin typeface="黑体" pitchFamily="49" charset="-122"/>
                <a:ea typeface="仿宋_GB2312"/>
              </a:rPr>
              <a:t>   航天器中一般采用电池作为电源，是保证航天器电气系统正常工作的能量源泉。</a:t>
            </a:r>
          </a:p>
        </p:txBody>
      </p:sp>
      <p:pic>
        <p:nvPicPr>
          <p:cNvPr id="8" name="Picture 10" descr="ä¸­å½ç©ºé´ç«å°å¨2022å¹´åå»ºæåä½¿ç¨ éåå½åä½ ">
            <a:extLst>
              <a:ext uri="{FF2B5EF4-FFF2-40B4-BE49-F238E27FC236}">
                <a16:creationId xmlns:a16="http://schemas.microsoft.com/office/drawing/2014/main" id="{07AAEEBD-7BA3-4A8C-BFF0-00F62C7F65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594" y="4117263"/>
            <a:ext cx="2944270" cy="2312552"/>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E98B3345-8D53-486C-9FB3-429D07BE4A5A}"/>
              </a:ext>
            </a:extLst>
          </p:cNvPr>
          <p:cNvSpPr/>
          <p:nvPr/>
        </p:nvSpPr>
        <p:spPr>
          <a:xfrm>
            <a:off x="4283968" y="3356992"/>
            <a:ext cx="3592342" cy="2948884"/>
          </a:xfrm>
          <a:prstGeom prst="rect">
            <a:avLst/>
          </a:prstGeom>
          <a:solidFill>
            <a:schemeClr val="accent6">
              <a:lumMod val="60000"/>
              <a:lumOff val="40000"/>
            </a:schemeClr>
          </a:solidFill>
        </p:spPr>
        <p:txBody>
          <a:bodyPr wrap="square">
            <a:spAutoFit/>
          </a:bodyPr>
          <a:lstStyle/>
          <a:p>
            <a:pPr>
              <a:lnSpc>
                <a:spcPct val="150000"/>
              </a:lnSpc>
            </a:pPr>
            <a:r>
              <a:rPr lang="zh-CN" altLang="en-US" sz="1800" b="0" dirty="0">
                <a:solidFill>
                  <a:schemeClr val="tx2">
                    <a:lumMod val="75000"/>
                  </a:schemeClr>
                </a:solidFill>
                <a:latin typeface="黑体" pitchFamily="49" charset="-122"/>
                <a:ea typeface="仿宋_GB2312"/>
              </a:rPr>
              <a:t>   供配电单元是飞行器电网核心的管理控制设备，它的作用是安全可靠地将电源系统产生的电能分配给各用电设备，同时对各用电设备的配电进行监控。当用电设备出现故障时能够对电网进行保护。</a:t>
            </a:r>
          </a:p>
        </p:txBody>
      </p:sp>
      <p:pic>
        <p:nvPicPr>
          <p:cNvPr id="1028" name="Picture 4" descr="http://eb118-file.cdn.bcebos.com/upload/CE62C053286258E476A4A33DB39DCC14?x-bce-process=style/wm_ai">
            <a:extLst>
              <a:ext uri="{FF2B5EF4-FFF2-40B4-BE49-F238E27FC236}">
                <a16:creationId xmlns:a16="http://schemas.microsoft.com/office/drawing/2014/main" id="{F49D984E-A4BC-4A40-8BE5-EDED5E018E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1628800"/>
            <a:ext cx="2952328"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573031"/>
      </p:ext>
    </p:extLst>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28" name="矩形 4"/>
          <p:cNvSpPr>
            <a:spLocks noChangeArrowheads="1"/>
          </p:cNvSpPr>
          <p:nvPr/>
        </p:nvSpPr>
        <p:spPr bwMode="auto">
          <a:xfrm>
            <a:off x="395536" y="1063117"/>
            <a:ext cx="7776864" cy="461665"/>
          </a:xfrm>
          <a:prstGeom prst="rect">
            <a:avLst/>
          </a:prstGeom>
          <a:solidFill>
            <a:schemeClr val="tx2">
              <a:lumMod val="20000"/>
              <a:lumOff val="80000"/>
            </a:schemeClr>
          </a:solidFill>
          <a:ln>
            <a:noFill/>
          </a:ln>
          <a:extLst/>
        </p:spPr>
        <p:txBody>
          <a:bodyPr wrap="square">
            <a:spAutoFit/>
          </a:bodyPr>
          <a:lstStyle/>
          <a:p>
            <a:pPr algn="l"/>
            <a:r>
              <a:rPr lang="zh-CN" altLang="en-US" sz="2400" dirty="0">
                <a:solidFill>
                  <a:srgbClr val="0000FF"/>
                </a:solidFill>
                <a:latin typeface="黑体" pitchFamily="49" charset="-122"/>
                <a:ea typeface="黑体" pitchFamily="49" charset="-122"/>
              </a:rPr>
              <a:t>航天器电源及供配电系统组成</a:t>
            </a:r>
          </a:p>
        </p:txBody>
      </p:sp>
      <p:pic>
        <p:nvPicPr>
          <p:cNvPr id="3" name="图片 2">
            <a:extLst>
              <a:ext uri="{FF2B5EF4-FFF2-40B4-BE49-F238E27FC236}">
                <a16:creationId xmlns:a16="http://schemas.microsoft.com/office/drawing/2014/main" id="{00A21C2B-B54B-40AD-8CCE-E821A77103BF}"/>
              </a:ext>
            </a:extLst>
          </p:cNvPr>
          <p:cNvPicPr>
            <a:picLocks noChangeAspect="1"/>
          </p:cNvPicPr>
          <p:nvPr/>
        </p:nvPicPr>
        <p:blipFill>
          <a:blip r:embed="rId3"/>
          <a:stretch>
            <a:fillRect/>
          </a:stretch>
        </p:blipFill>
        <p:spPr>
          <a:xfrm>
            <a:off x="3069282" y="2200474"/>
            <a:ext cx="5742285" cy="3786807"/>
          </a:xfrm>
          <a:prstGeom prst="rect">
            <a:avLst/>
          </a:prstGeom>
        </p:spPr>
      </p:pic>
      <p:pic>
        <p:nvPicPr>
          <p:cNvPr id="2050" name="Picture 2" descr="http://eb118-file.cdn.bcebos.com/upload/8BE3996496438682A70A84F91EAB7F2F?x-bce-process=style/wm_ai">
            <a:extLst>
              <a:ext uri="{FF2B5EF4-FFF2-40B4-BE49-F238E27FC236}">
                <a16:creationId xmlns:a16="http://schemas.microsoft.com/office/drawing/2014/main" id="{06F859C1-8033-47C4-B5C3-D650070DBF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702" y="1645606"/>
            <a:ext cx="2592288" cy="244827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eb118-file.cdn.bcebos.com/upload/2648B2B0808B9647F88D1972CA562854?x-bce-process=style/wm_ai">
            <a:extLst>
              <a:ext uri="{FF2B5EF4-FFF2-40B4-BE49-F238E27FC236}">
                <a16:creationId xmlns:a16="http://schemas.microsoft.com/office/drawing/2014/main" id="{F8596267-1683-4B63-B28D-AA36289C29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6702" y="4093878"/>
            <a:ext cx="2592288"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99639"/>
      </p:ext>
    </p:extLst>
  </p:cSld>
  <p:clrMapOvr>
    <a:masterClrMapping/>
  </p:clrMapOvr>
  <p:transition>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24812"/>
            <a:ext cx="7560840"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航天器电源及供配电系统作用</a:t>
            </a:r>
          </a:p>
        </p:txBody>
      </p:sp>
      <p:sp>
        <p:nvSpPr>
          <p:cNvPr id="10" name="矩形 9">
            <a:extLst>
              <a:ext uri="{FF2B5EF4-FFF2-40B4-BE49-F238E27FC236}">
                <a16:creationId xmlns:a16="http://schemas.microsoft.com/office/drawing/2014/main" id="{0F6CD5B9-26BD-44A5-AA6A-9DDE5641BFE2}"/>
              </a:ext>
            </a:extLst>
          </p:cNvPr>
          <p:cNvSpPr/>
          <p:nvPr/>
        </p:nvSpPr>
        <p:spPr>
          <a:xfrm>
            <a:off x="395536" y="2355918"/>
            <a:ext cx="2041766" cy="1200329"/>
          </a:xfrm>
          <a:prstGeom prst="rect">
            <a:avLst/>
          </a:prstGeom>
          <a:solidFill>
            <a:schemeClr val="accent3">
              <a:lumMod val="20000"/>
              <a:lumOff val="80000"/>
            </a:schemeClr>
          </a:solidFill>
          <a:ln>
            <a:solidFill>
              <a:srgbClr val="FF0000"/>
            </a:solidFill>
          </a:ln>
        </p:spPr>
        <p:txBody>
          <a:bodyPr wrap="square">
            <a:spAutoFit/>
          </a:bodyPr>
          <a:lstStyle/>
          <a:p>
            <a:r>
              <a:rPr lang="zh-CN" altLang="en-US" sz="2400" b="0" dirty="0">
                <a:solidFill>
                  <a:schemeClr val="tx1">
                    <a:lumMod val="75000"/>
                    <a:lumOff val="25000"/>
                  </a:schemeClr>
                </a:solidFill>
                <a:ea typeface="仿宋_GB2312"/>
                <a:cs typeface="Times New Roman" panose="02020603050405020304" pitchFamily="18" charset="0"/>
                <a:sym typeface="Wingdings 2" panose="05020102010507070707" pitchFamily="18" charset="2"/>
              </a:rPr>
              <a:t></a:t>
            </a:r>
            <a:r>
              <a:rPr lang="zh-CN" altLang="en-US" sz="2400" b="0" dirty="0">
                <a:solidFill>
                  <a:schemeClr val="tx1">
                    <a:lumMod val="75000"/>
                    <a:lumOff val="25000"/>
                  </a:schemeClr>
                </a:solidFill>
                <a:ea typeface="仿宋_GB2312"/>
                <a:cs typeface="Times New Roman" panose="02020603050405020304" pitchFamily="18" charset="0"/>
              </a:rPr>
              <a:t>航天器电源及供配电系统设计目的：</a:t>
            </a:r>
            <a:endParaRPr lang="en-US" altLang="zh-CN" sz="2400" b="0" dirty="0">
              <a:solidFill>
                <a:schemeClr val="tx1">
                  <a:lumMod val="75000"/>
                  <a:lumOff val="25000"/>
                </a:schemeClr>
              </a:solidFill>
              <a:ea typeface="仿宋_GB2312"/>
              <a:cs typeface="Times New Roman" panose="02020603050405020304" pitchFamily="18" charset="0"/>
            </a:endParaRPr>
          </a:p>
        </p:txBody>
      </p:sp>
      <p:sp>
        <p:nvSpPr>
          <p:cNvPr id="11" name="矩形 10">
            <a:extLst>
              <a:ext uri="{FF2B5EF4-FFF2-40B4-BE49-F238E27FC236}">
                <a16:creationId xmlns:a16="http://schemas.microsoft.com/office/drawing/2014/main" id="{173ED198-95B4-4268-B2E8-5AB9B22E6E64}"/>
              </a:ext>
            </a:extLst>
          </p:cNvPr>
          <p:cNvSpPr/>
          <p:nvPr/>
        </p:nvSpPr>
        <p:spPr>
          <a:xfrm>
            <a:off x="2437305" y="2359437"/>
            <a:ext cx="2350720" cy="400110"/>
          </a:xfrm>
          <a:prstGeom prst="rect">
            <a:avLst/>
          </a:prstGeom>
          <a:solidFill>
            <a:schemeClr val="accent4">
              <a:lumMod val="20000"/>
              <a:lumOff val="80000"/>
            </a:schemeClr>
          </a:solidFill>
          <a:ln>
            <a:solidFill>
              <a:srgbClr val="FF0000"/>
            </a:solidFill>
          </a:ln>
        </p:spPr>
        <p:txBody>
          <a:bodyPr wrap="square">
            <a:spAutoFit/>
          </a:bodyPr>
          <a:lstStyle/>
          <a:p>
            <a:r>
              <a:rPr lang="zh-CN" altLang="en-US" b="0" dirty="0">
                <a:solidFill>
                  <a:schemeClr val="accent3">
                    <a:lumMod val="50000"/>
                  </a:schemeClr>
                </a:solidFill>
                <a:ea typeface="仿宋_GB2312"/>
                <a:cs typeface="Times New Roman" panose="02020603050405020304" pitchFamily="18" charset="0"/>
              </a:rPr>
              <a:t>发射点火</a:t>
            </a:r>
            <a:endParaRPr lang="zh-CN" altLang="en-US" b="0" dirty="0">
              <a:solidFill>
                <a:schemeClr val="accent3">
                  <a:lumMod val="50000"/>
                </a:schemeClr>
              </a:solidFill>
              <a:ea typeface="仿宋_GB2312"/>
            </a:endParaRPr>
          </a:p>
        </p:txBody>
      </p:sp>
      <p:sp>
        <p:nvSpPr>
          <p:cNvPr id="14" name="矩形 13">
            <a:extLst>
              <a:ext uri="{FF2B5EF4-FFF2-40B4-BE49-F238E27FC236}">
                <a16:creationId xmlns:a16="http://schemas.microsoft.com/office/drawing/2014/main" id="{2D0E82A6-B008-49AB-AC7F-1ECD23658AA1}"/>
              </a:ext>
            </a:extLst>
          </p:cNvPr>
          <p:cNvSpPr/>
          <p:nvPr/>
        </p:nvSpPr>
        <p:spPr>
          <a:xfrm>
            <a:off x="2437305" y="2763538"/>
            <a:ext cx="2350720" cy="400110"/>
          </a:xfrm>
          <a:prstGeom prst="rect">
            <a:avLst/>
          </a:prstGeom>
          <a:solidFill>
            <a:schemeClr val="accent6">
              <a:lumMod val="20000"/>
              <a:lumOff val="80000"/>
            </a:schemeClr>
          </a:solidFill>
          <a:ln>
            <a:solidFill>
              <a:srgbClr val="FF0000"/>
            </a:solidFill>
          </a:ln>
        </p:spPr>
        <p:txBody>
          <a:bodyPr wrap="square">
            <a:spAutoFit/>
          </a:bodyPr>
          <a:lstStyle/>
          <a:p>
            <a:r>
              <a:rPr lang="zh-CN" altLang="en-US" b="0" dirty="0">
                <a:solidFill>
                  <a:schemeClr val="accent2">
                    <a:lumMod val="50000"/>
                  </a:schemeClr>
                </a:solidFill>
                <a:ea typeface="仿宋_GB2312"/>
                <a:cs typeface="Times New Roman" panose="02020603050405020304" pitchFamily="18" charset="0"/>
              </a:rPr>
              <a:t>各分系统能源供应</a:t>
            </a:r>
          </a:p>
        </p:txBody>
      </p:sp>
      <p:sp>
        <p:nvSpPr>
          <p:cNvPr id="15" name="矩形 14">
            <a:extLst>
              <a:ext uri="{FF2B5EF4-FFF2-40B4-BE49-F238E27FC236}">
                <a16:creationId xmlns:a16="http://schemas.microsoft.com/office/drawing/2014/main" id="{E6C2D1E4-6220-4F4F-8BD6-3A3A6B950DA0}"/>
              </a:ext>
            </a:extLst>
          </p:cNvPr>
          <p:cNvSpPr/>
          <p:nvPr/>
        </p:nvSpPr>
        <p:spPr>
          <a:xfrm>
            <a:off x="2437305" y="3163648"/>
            <a:ext cx="2350720" cy="400110"/>
          </a:xfrm>
          <a:prstGeom prst="rect">
            <a:avLst/>
          </a:prstGeom>
          <a:solidFill>
            <a:schemeClr val="accent5">
              <a:lumMod val="20000"/>
              <a:lumOff val="80000"/>
            </a:schemeClr>
          </a:solidFill>
          <a:ln>
            <a:solidFill>
              <a:srgbClr val="FF0000"/>
            </a:solidFill>
          </a:ln>
        </p:spPr>
        <p:txBody>
          <a:bodyPr wrap="square">
            <a:spAutoFit/>
          </a:bodyPr>
          <a:lstStyle/>
          <a:p>
            <a:r>
              <a:rPr lang="zh-CN" altLang="en-US" b="0" dirty="0">
                <a:solidFill>
                  <a:schemeClr val="accent1">
                    <a:lumMod val="50000"/>
                  </a:schemeClr>
                </a:solidFill>
                <a:ea typeface="仿宋_GB2312"/>
                <a:cs typeface="Times New Roman" panose="02020603050405020304" pitchFamily="18" charset="0"/>
              </a:rPr>
              <a:t>能源监控和管理</a:t>
            </a:r>
            <a:endParaRPr lang="zh-CN" altLang="en-US" b="0" dirty="0">
              <a:solidFill>
                <a:schemeClr val="accent1">
                  <a:lumMod val="50000"/>
                </a:schemeClr>
              </a:solidFill>
              <a:ea typeface="仿宋_GB2312"/>
            </a:endParaRPr>
          </a:p>
        </p:txBody>
      </p:sp>
      <p:sp>
        <p:nvSpPr>
          <p:cNvPr id="17" name="矩形 16">
            <a:extLst>
              <a:ext uri="{FF2B5EF4-FFF2-40B4-BE49-F238E27FC236}">
                <a16:creationId xmlns:a16="http://schemas.microsoft.com/office/drawing/2014/main" id="{57CD8495-4BEF-4C2F-839C-2EBB1752C8D7}"/>
              </a:ext>
            </a:extLst>
          </p:cNvPr>
          <p:cNvSpPr/>
          <p:nvPr/>
        </p:nvSpPr>
        <p:spPr>
          <a:xfrm>
            <a:off x="395536" y="1648032"/>
            <a:ext cx="7560840" cy="707886"/>
          </a:xfrm>
          <a:prstGeom prst="rect">
            <a:avLst/>
          </a:prstGeom>
          <a:solidFill>
            <a:srgbClr val="FFFF00"/>
          </a:solidFill>
          <a:ln>
            <a:solidFill>
              <a:srgbClr val="FF0000"/>
            </a:solidFill>
          </a:ln>
        </p:spPr>
        <p:txBody>
          <a:bodyPr wrap="square">
            <a:spAutoFit/>
          </a:bodyPr>
          <a:lstStyle/>
          <a:p>
            <a:pPr marL="342900" indent="-342900">
              <a:buFont typeface="Wingdings" panose="05000000000000000000" pitchFamily="2" charset="2"/>
              <a:buChar char="u"/>
            </a:pPr>
            <a:r>
              <a:rPr lang="zh-CN" altLang="en-US" dirty="0">
                <a:solidFill>
                  <a:schemeClr val="tx2"/>
                </a:solidFill>
                <a:ea typeface="等线" panose="02010600030101010101" pitchFamily="2" charset="-122"/>
                <a:cs typeface="Times New Roman" panose="02020603050405020304" pitchFamily="18" charset="0"/>
              </a:rPr>
              <a:t>航天器电源分系统负责为航天器各个飞行阶段产生、存储、调节和管理电源，为用户负载提供功率，直至航天器寿命终止。</a:t>
            </a:r>
            <a:endParaRPr lang="zh-CN" altLang="en-US" dirty="0">
              <a:solidFill>
                <a:schemeClr val="tx2"/>
              </a:solidFill>
            </a:endParaRPr>
          </a:p>
        </p:txBody>
      </p:sp>
      <p:pic>
        <p:nvPicPr>
          <p:cNvPr id="3074" name="Picture 2" descr="Express-AM6通信卫星因冷却系统彻底失灵而只能运行三分之一寿命期 - 2020年6月1日, 俄罗斯卫星通讯社">
            <a:extLst>
              <a:ext uri="{FF2B5EF4-FFF2-40B4-BE49-F238E27FC236}">
                <a16:creationId xmlns:a16="http://schemas.microsoft.com/office/drawing/2014/main" id="{C3E13F92-559C-4068-A517-C9E5E5BE84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88025" y="2355919"/>
            <a:ext cx="3168351" cy="198847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长征火箭电源步入锂电时代 促进钨新材料产业发展_电池">
            <a:extLst>
              <a:ext uri="{FF2B5EF4-FFF2-40B4-BE49-F238E27FC236}">
                <a16:creationId xmlns:a16="http://schemas.microsoft.com/office/drawing/2014/main" id="{B8727F62-3E87-46CD-8071-951AC5E827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8024" y="4344389"/>
            <a:ext cx="3168351" cy="2112234"/>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F55661C1-B15A-494B-A843-674F7BEFBDFF}"/>
              </a:ext>
            </a:extLst>
          </p:cNvPr>
          <p:cNvSpPr/>
          <p:nvPr/>
        </p:nvSpPr>
        <p:spPr>
          <a:xfrm>
            <a:off x="395536" y="3563758"/>
            <a:ext cx="4392487" cy="2957156"/>
          </a:xfrm>
          <a:prstGeom prst="rect">
            <a:avLst/>
          </a:prstGeom>
          <a:solidFill>
            <a:schemeClr val="bg1">
              <a:lumMod val="95000"/>
            </a:schemeClr>
          </a:solidFill>
          <a:ln>
            <a:solidFill>
              <a:srgbClr val="FF0000"/>
            </a:solidFill>
          </a:ln>
        </p:spPr>
        <p:txBody>
          <a:bodyPr wrap="square">
            <a:spAutoFit/>
          </a:bodyPr>
          <a:lstStyle/>
          <a:p>
            <a:pPr>
              <a:lnSpc>
                <a:spcPct val="150000"/>
              </a:lnSpc>
            </a:pPr>
            <a:r>
              <a:rPr lang="zh-CN" altLang="en-US" sz="1800" dirty="0">
                <a:solidFill>
                  <a:schemeClr val="accent2">
                    <a:lumMod val="50000"/>
                  </a:schemeClr>
                </a:solidFill>
                <a:ea typeface="等线" panose="02010600030101010101" pitchFamily="2" charset="-122"/>
                <a:cs typeface="Times New Roman" panose="02020603050405020304" pitchFamily="18" charset="0"/>
                <a:sym typeface="Wingdings 2" panose="05020102010507070707" pitchFamily="18" charset="2"/>
              </a:rPr>
              <a:t></a:t>
            </a:r>
            <a:r>
              <a:rPr lang="zh-CN" altLang="en-US" sz="1800" dirty="0">
                <a:solidFill>
                  <a:schemeClr val="accent2">
                    <a:lumMod val="50000"/>
                  </a:schemeClr>
                </a:solidFill>
                <a:ea typeface="等线" panose="02010600030101010101" pitchFamily="2" charset="-122"/>
                <a:cs typeface="Times New Roman" panose="02020603050405020304" pitchFamily="18" charset="0"/>
              </a:rPr>
              <a:t>重要性：</a:t>
            </a:r>
            <a:endParaRPr lang="en-US" altLang="zh-CN" sz="1800" dirty="0">
              <a:solidFill>
                <a:schemeClr val="accent2">
                  <a:lumMod val="50000"/>
                </a:schemeClr>
              </a:solidFill>
              <a:ea typeface="等线" panose="02010600030101010101" pitchFamily="2" charset="-122"/>
              <a:cs typeface="Times New Roman" panose="02020603050405020304" pitchFamily="18" charset="0"/>
            </a:endParaRPr>
          </a:p>
          <a:p>
            <a:pPr>
              <a:lnSpc>
                <a:spcPct val="150000"/>
              </a:lnSpc>
            </a:pPr>
            <a:r>
              <a:rPr lang="zh-CN" altLang="en-US" sz="1800" dirty="0">
                <a:solidFill>
                  <a:schemeClr val="accent2">
                    <a:lumMod val="50000"/>
                  </a:schemeClr>
                </a:solidFill>
                <a:ea typeface="等线" panose="02010600030101010101" pitchFamily="2" charset="-122"/>
                <a:cs typeface="Times New Roman" panose="02020603050405020304" pitchFamily="18" charset="0"/>
              </a:rPr>
              <a:t>     航天器电源及供配电系统在航天器运行过程中具有非常重要的地位，对航天器的正常运行、稳定性、负载适应性、寿命和安全性等方面具有关键影响。因此，航天器电源及供配电系统的设计和研制是航天器工程中不可忽视的关键环节。</a:t>
            </a:r>
          </a:p>
        </p:txBody>
      </p:sp>
    </p:spTree>
    <p:extLst>
      <p:ext uri="{BB962C8B-B14F-4D97-AF65-F5344CB8AC3E}">
        <p14:creationId xmlns:p14="http://schemas.microsoft.com/office/powerpoint/2010/main" val="2792479141"/>
      </p:ext>
    </p:extLst>
  </p:cSld>
  <p:clrMapOvr>
    <a:masterClrMapping/>
  </p:clrMapOvr>
  <p:transition>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7C3C75CB-9488-4F87-B08A-BF57057DCCC5}"/>
              </a:ext>
            </a:extLst>
          </p:cNvPr>
          <p:cNvSpPr/>
          <p:nvPr/>
        </p:nvSpPr>
        <p:spPr>
          <a:xfrm>
            <a:off x="395536" y="1160306"/>
            <a:ext cx="755748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电源及供配电系统与航天器总体任务的关系</a:t>
            </a:r>
          </a:p>
        </p:txBody>
      </p:sp>
      <p:sp>
        <p:nvSpPr>
          <p:cNvPr id="10" name="矩形 9">
            <a:extLst>
              <a:ext uri="{FF2B5EF4-FFF2-40B4-BE49-F238E27FC236}">
                <a16:creationId xmlns:a16="http://schemas.microsoft.com/office/drawing/2014/main" id="{0F6CD5B9-26BD-44A5-AA6A-9DDE5641BFE2}"/>
              </a:ext>
            </a:extLst>
          </p:cNvPr>
          <p:cNvSpPr/>
          <p:nvPr/>
        </p:nvSpPr>
        <p:spPr>
          <a:xfrm>
            <a:off x="395536" y="2663695"/>
            <a:ext cx="2520280" cy="1884618"/>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b="0" dirty="0">
                <a:solidFill>
                  <a:srgbClr val="FF0000"/>
                </a:solidFill>
                <a:ea typeface="仿宋_GB2312"/>
                <a:cs typeface="Times New Roman" panose="02020603050405020304" pitchFamily="18" charset="0"/>
                <a:sym typeface="Wingdings 2" panose="05020102010507070707" pitchFamily="18" charset="2"/>
              </a:rPr>
              <a:t></a:t>
            </a:r>
            <a:r>
              <a:rPr lang="zh-CN" altLang="en-US" b="0" dirty="0">
                <a:solidFill>
                  <a:srgbClr val="FF0000"/>
                </a:solidFill>
                <a:ea typeface="仿宋_GB2312"/>
                <a:cs typeface="Times New Roman" panose="02020603050405020304" pitchFamily="18" charset="0"/>
              </a:rPr>
              <a:t>电源及供配电系统总体设计与航天器其他其他总体设计之间关系十分密切：</a:t>
            </a:r>
            <a:endParaRPr lang="en-US" altLang="zh-CN" b="0" dirty="0">
              <a:solidFill>
                <a:srgbClr val="FF0000"/>
              </a:solidFill>
              <a:ea typeface="仿宋_GB2312"/>
              <a:cs typeface="Times New Roman" panose="02020603050405020304" pitchFamily="18" charset="0"/>
            </a:endParaRPr>
          </a:p>
        </p:txBody>
      </p:sp>
      <p:sp>
        <p:nvSpPr>
          <p:cNvPr id="11" name="矩形 10">
            <a:extLst>
              <a:ext uri="{FF2B5EF4-FFF2-40B4-BE49-F238E27FC236}">
                <a16:creationId xmlns:a16="http://schemas.microsoft.com/office/drawing/2014/main" id="{173ED198-95B4-4268-B2E8-5AB9B22E6E64}"/>
              </a:ext>
            </a:extLst>
          </p:cNvPr>
          <p:cNvSpPr/>
          <p:nvPr/>
        </p:nvSpPr>
        <p:spPr>
          <a:xfrm>
            <a:off x="2924743" y="2529160"/>
            <a:ext cx="5031633" cy="499624"/>
          </a:xfrm>
          <a:prstGeom prst="rect">
            <a:avLst/>
          </a:prstGeom>
          <a:solidFill>
            <a:schemeClr val="accent4">
              <a:lumMod val="20000"/>
              <a:lumOff val="80000"/>
            </a:schemeClr>
          </a:solidFill>
          <a:ln>
            <a:solidFill>
              <a:srgbClr val="FF0000"/>
            </a:solidFill>
          </a:ln>
        </p:spPr>
        <p:txBody>
          <a:bodyPr wrap="square">
            <a:spAutoFit/>
          </a:bodyPr>
          <a:lstStyle/>
          <a:p>
            <a:pPr>
              <a:lnSpc>
                <a:spcPct val="150000"/>
              </a:lnSpc>
            </a:pPr>
            <a:r>
              <a:rPr lang="zh-CN" altLang="en-US" b="0" dirty="0">
                <a:solidFill>
                  <a:schemeClr val="accent3">
                    <a:lumMod val="50000"/>
                  </a:schemeClr>
                </a:solidFill>
                <a:ea typeface="仿宋_GB2312"/>
                <a:cs typeface="Times New Roman" panose="02020603050405020304" pitchFamily="18" charset="0"/>
              </a:rPr>
              <a:t>性能关系：功率、重量、尺寸、寿命</a:t>
            </a:r>
            <a:endParaRPr lang="zh-CN" altLang="en-US" b="0" dirty="0">
              <a:solidFill>
                <a:schemeClr val="accent3">
                  <a:lumMod val="50000"/>
                </a:schemeClr>
              </a:solidFill>
              <a:ea typeface="仿宋_GB2312"/>
            </a:endParaRPr>
          </a:p>
        </p:txBody>
      </p:sp>
      <p:sp>
        <p:nvSpPr>
          <p:cNvPr id="14" name="矩形 13">
            <a:extLst>
              <a:ext uri="{FF2B5EF4-FFF2-40B4-BE49-F238E27FC236}">
                <a16:creationId xmlns:a16="http://schemas.microsoft.com/office/drawing/2014/main" id="{2D0E82A6-B008-49AB-AC7F-1ECD23658AA1}"/>
              </a:ext>
            </a:extLst>
          </p:cNvPr>
          <p:cNvSpPr/>
          <p:nvPr/>
        </p:nvSpPr>
        <p:spPr>
          <a:xfrm>
            <a:off x="2924741" y="3024733"/>
            <a:ext cx="5028280" cy="499624"/>
          </a:xfrm>
          <a:prstGeom prst="rect">
            <a:avLst/>
          </a:prstGeom>
          <a:solidFill>
            <a:schemeClr val="accent6">
              <a:lumMod val="20000"/>
              <a:lumOff val="80000"/>
            </a:schemeClr>
          </a:solidFill>
          <a:ln>
            <a:solidFill>
              <a:srgbClr val="FF0000"/>
            </a:solidFill>
          </a:ln>
        </p:spPr>
        <p:txBody>
          <a:bodyPr wrap="square">
            <a:spAutoFit/>
          </a:bodyPr>
          <a:lstStyle/>
          <a:p>
            <a:pPr>
              <a:lnSpc>
                <a:spcPct val="150000"/>
              </a:lnSpc>
            </a:pPr>
            <a:r>
              <a:rPr lang="zh-CN" altLang="en-US" b="0" dirty="0">
                <a:solidFill>
                  <a:schemeClr val="accent2">
                    <a:lumMod val="50000"/>
                  </a:schemeClr>
                </a:solidFill>
                <a:ea typeface="仿宋_GB2312"/>
                <a:cs typeface="Times New Roman" panose="02020603050405020304" pitchFamily="18" charset="0"/>
              </a:rPr>
              <a:t>品质关系：可靠性、安全性、电磁兼容性</a:t>
            </a:r>
          </a:p>
        </p:txBody>
      </p:sp>
      <p:sp>
        <p:nvSpPr>
          <p:cNvPr id="15" name="矩形 14">
            <a:extLst>
              <a:ext uri="{FF2B5EF4-FFF2-40B4-BE49-F238E27FC236}">
                <a16:creationId xmlns:a16="http://schemas.microsoft.com/office/drawing/2014/main" id="{E6C2D1E4-6220-4F4F-8BD6-3A3A6B950DA0}"/>
              </a:ext>
            </a:extLst>
          </p:cNvPr>
          <p:cNvSpPr/>
          <p:nvPr/>
        </p:nvSpPr>
        <p:spPr>
          <a:xfrm>
            <a:off x="2921389" y="3531438"/>
            <a:ext cx="5031632" cy="499624"/>
          </a:xfrm>
          <a:prstGeom prst="rect">
            <a:avLst/>
          </a:prstGeom>
          <a:solidFill>
            <a:schemeClr val="accent5">
              <a:lumMod val="20000"/>
              <a:lumOff val="80000"/>
            </a:schemeClr>
          </a:solidFill>
          <a:ln>
            <a:solidFill>
              <a:srgbClr val="FF0000"/>
            </a:solidFill>
          </a:ln>
        </p:spPr>
        <p:txBody>
          <a:bodyPr wrap="square">
            <a:spAutoFit/>
          </a:bodyPr>
          <a:lstStyle/>
          <a:p>
            <a:pPr>
              <a:lnSpc>
                <a:spcPct val="150000"/>
              </a:lnSpc>
            </a:pPr>
            <a:r>
              <a:rPr lang="zh-CN" altLang="en-US" b="0" dirty="0">
                <a:solidFill>
                  <a:schemeClr val="accent1">
                    <a:lumMod val="50000"/>
                  </a:schemeClr>
                </a:solidFill>
                <a:ea typeface="仿宋_GB2312"/>
                <a:cs typeface="Times New Roman" panose="02020603050405020304" pitchFamily="18" charset="0"/>
              </a:rPr>
              <a:t>构型关系：太阳翼构型、核防护等</a:t>
            </a:r>
            <a:endParaRPr lang="zh-CN" altLang="en-US" b="0" dirty="0">
              <a:solidFill>
                <a:schemeClr val="accent1">
                  <a:lumMod val="50000"/>
                </a:schemeClr>
              </a:solidFill>
              <a:ea typeface="仿宋_GB2312"/>
            </a:endParaRPr>
          </a:p>
        </p:txBody>
      </p:sp>
      <p:sp>
        <p:nvSpPr>
          <p:cNvPr id="17" name="矩形 16">
            <a:extLst>
              <a:ext uri="{FF2B5EF4-FFF2-40B4-BE49-F238E27FC236}">
                <a16:creationId xmlns:a16="http://schemas.microsoft.com/office/drawing/2014/main" id="{57CD8495-4BEF-4C2F-839C-2EBB1752C8D7}"/>
              </a:ext>
            </a:extLst>
          </p:cNvPr>
          <p:cNvSpPr/>
          <p:nvPr/>
        </p:nvSpPr>
        <p:spPr>
          <a:xfrm>
            <a:off x="395536" y="1648032"/>
            <a:ext cx="7560840" cy="1015663"/>
          </a:xfrm>
          <a:prstGeom prst="rect">
            <a:avLst/>
          </a:prstGeom>
          <a:solidFill>
            <a:srgbClr val="FFFF00"/>
          </a:solidFill>
          <a:ln>
            <a:solidFill>
              <a:srgbClr val="FF0000"/>
            </a:solidFill>
          </a:ln>
        </p:spPr>
        <p:txBody>
          <a:bodyPr wrap="square">
            <a:spAutoFit/>
          </a:bodyPr>
          <a:lstStyle/>
          <a:p>
            <a:pPr marL="342900" indent="-342900">
              <a:buFont typeface="Wingdings" panose="05000000000000000000" pitchFamily="2" charset="2"/>
              <a:buChar char="u"/>
            </a:pPr>
            <a:r>
              <a:rPr lang="zh-CN" altLang="en-US" dirty="0">
                <a:solidFill>
                  <a:schemeClr val="tx2"/>
                </a:solidFill>
                <a:ea typeface="等线" panose="02010600030101010101" pitchFamily="2" charset="-122"/>
                <a:cs typeface="Times New Roman" panose="02020603050405020304" pitchFamily="18" charset="0"/>
              </a:rPr>
              <a:t>航天器电源分系统是为航天器各个分系统提供电能的重要系统，在轨道上，如果电源寿命终止或损坏，则航天器寿命立即终止，航天器将成为空间垃圾。</a:t>
            </a:r>
            <a:endParaRPr lang="zh-CN" altLang="en-US" dirty="0">
              <a:solidFill>
                <a:schemeClr val="tx2"/>
              </a:solidFill>
            </a:endParaRPr>
          </a:p>
        </p:txBody>
      </p:sp>
      <p:sp>
        <p:nvSpPr>
          <p:cNvPr id="2" name="矩形 1">
            <a:extLst>
              <a:ext uri="{FF2B5EF4-FFF2-40B4-BE49-F238E27FC236}">
                <a16:creationId xmlns:a16="http://schemas.microsoft.com/office/drawing/2014/main" id="{F55661C1-B15A-494B-A843-674F7BEFBDFF}"/>
              </a:ext>
            </a:extLst>
          </p:cNvPr>
          <p:cNvSpPr/>
          <p:nvPr/>
        </p:nvSpPr>
        <p:spPr>
          <a:xfrm>
            <a:off x="2924741" y="4038144"/>
            <a:ext cx="5031631" cy="507127"/>
          </a:xfrm>
          <a:prstGeom prst="rect">
            <a:avLst/>
          </a:prstGeom>
          <a:solidFill>
            <a:schemeClr val="bg1">
              <a:lumMod val="95000"/>
            </a:schemeClr>
          </a:solidFill>
          <a:ln>
            <a:solidFill>
              <a:srgbClr val="FF0000"/>
            </a:solidFill>
          </a:ln>
        </p:spPr>
        <p:txBody>
          <a:bodyPr wrap="square">
            <a:spAutoFit/>
          </a:bodyPr>
          <a:lstStyle/>
          <a:p>
            <a:pPr>
              <a:lnSpc>
                <a:spcPct val="150000"/>
              </a:lnSpc>
            </a:pPr>
            <a:r>
              <a:rPr lang="zh-CN" altLang="en-US" b="0" dirty="0">
                <a:solidFill>
                  <a:schemeClr val="accent2">
                    <a:lumMod val="50000"/>
                  </a:schemeClr>
                </a:solidFill>
                <a:ea typeface="仿宋_GB2312"/>
                <a:cs typeface="Times New Roman" panose="02020603050405020304" pitchFamily="18" charset="0"/>
              </a:rPr>
              <a:t>接口关系：热控、遥测、遥控、对日定向</a:t>
            </a:r>
            <a:endParaRPr lang="zh-CN" altLang="en-US" sz="1800" dirty="0">
              <a:solidFill>
                <a:schemeClr val="accent2">
                  <a:lumMod val="50000"/>
                </a:schemeClr>
              </a:solidFill>
              <a:ea typeface="等线" panose="02010600030101010101" pitchFamily="2" charset="-122"/>
              <a:cs typeface="Times New Roman" panose="02020603050405020304" pitchFamily="18" charset="0"/>
            </a:endParaRPr>
          </a:p>
        </p:txBody>
      </p:sp>
      <p:pic>
        <p:nvPicPr>
          <p:cNvPr id="1026" name="Picture 2" descr="美空军研发出倒置变形多结（IMM）太阳能技术 比类似标准多结电池高15%功率 - 光伏們">
            <a:extLst>
              <a:ext uri="{FF2B5EF4-FFF2-40B4-BE49-F238E27FC236}">
                <a16:creationId xmlns:a16="http://schemas.microsoft.com/office/drawing/2014/main" id="{548F90E9-C6C4-4C13-9568-BA6EE56895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5" y="4555654"/>
            <a:ext cx="3506415" cy="19696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为什么有的卫星有一个电池板，有的有两个？ - 知乎">
            <a:extLst>
              <a:ext uri="{FF2B5EF4-FFF2-40B4-BE49-F238E27FC236}">
                <a16:creationId xmlns:a16="http://schemas.microsoft.com/office/drawing/2014/main" id="{E18723F2-940B-4EA1-8E6B-50F2A055EB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105" y="4552353"/>
            <a:ext cx="4066915" cy="1975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1747567"/>
      </p:ext>
    </p:extLst>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矩形 1"/>
          <p:cNvSpPr>
            <a:spLocks noChangeArrowheads="1"/>
          </p:cNvSpPr>
          <p:nvPr/>
        </p:nvSpPr>
        <p:spPr bwMode="auto">
          <a:xfrm>
            <a:off x="5940425" y="44450"/>
            <a:ext cx="9060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zh-CN" altLang="en-US" sz="2800" dirty="0">
                <a:solidFill>
                  <a:schemeClr val="bg1"/>
                </a:solidFill>
                <a:latin typeface="黑体" pitchFamily="49" charset="-122"/>
                <a:ea typeface="黑体" pitchFamily="49" charset="-122"/>
              </a:rPr>
              <a:t>概述</a:t>
            </a:r>
            <a:endParaRPr lang="en-US" altLang="ko-KR" sz="2800" dirty="0">
              <a:solidFill>
                <a:schemeClr val="bg1"/>
              </a:solidFill>
              <a:latin typeface="黑体" pitchFamily="49" charset="-122"/>
              <a:ea typeface="黑体" pitchFamily="49" charset="-122"/>
            </a:endParaRPr>
          </a:p>
        </p:txBody>
      </p:sp>
      <p:sp>
        <p:nvSpPr>
          <p:cNvPr id="10" name="矩形 9">
            <a:extLst>
              <a:ext uri="{FF2B5EF4-FFF2-40B4-BE49-F238E27FC236}">
                <a16:creationId xmlns:a16="http://schemas.microsoft.com/office/drawing/2014/main" id="{0F6CD5B9-26BD-44A5-AA6A-9DDE5641BFE2}"/>
              </a:ext>
            </a:extLst>
          </p:cNvPr>
          <p:cNvSpPr/>
          <p:nvPr/>
        </p:nvSpPr>
        <p:spPr>
          <a:xfrm>
            <a:off x="467544" y="980728"/>
            <a:ext cx="8136904" cy="461665"/>
          </a:xfrm>
          <a:prstGeom prst="rect">
            <a:avLst/>
          </a:prstGeom>
          <a:solidFill>
            <a:schemeClr val="tx2">
              <a:lumMod val="20000"/>
              <a:lumOff val="80000"/>
            </a:schemeClr>
          </a:solidFill>
        </p:spPr>
        <p:txBody>
          <a:bodyPr wrap="square">
            <a:spAutoFit/>
          </a:bodyPr>
          <a:lstStyle/>
          <a:p>
            <a:r>
              <a:rPr lang="zh-CN" altLang="en-US" sz="2400" dirty="0">
                <a:solidFill>
                  <a:srgbClr val="0000FF"/>
                </a:solidFill>
                <a:latin typeface="黑体" pitchFamily="49" charset="-122"/>
                <a:ea typeface="黑体" pitchFamily="49" charset="-122"/>
              </a:rPr>
              <a:t>航天器电源及供配电系统设计及工作约束：</a:t>
            </a:r>
            <a:endParaRPr lang="en-US" altLang="zh-CN" sz="2400" dirty="0">
              <a:solidFill>
                <a:srgbClr val="0000FF"/>
              </a:solidFill>
              <a:latin typeface="黑体" pitchFamily="49" charset="-122"/>
              <a:ea typeface="黑体" pitchFamily="49" charset="-122"/>
            </a:endParaRPr>
          </a:p>
        </p:txBody>
      </p:sp>
      <p:pic>
        <p:nvPicPr>
          <p:cNvPr id="12" name="Picture 2" descr="https://pic1.zhimg.com/v2-69a732c66432d17ee8867093a77f00e8_r.jpg">
            <a:extLst>
              <a:ext uri="{FF2B5EF4-FFF2-40B4-BE49-F238E27FC236}">
                <a16:creationId xmlns:a16="http://schemas.microsoft.com/office/drawing/2014/main" id="{D4EC408E-6972-4A7C-B24A-FBC64BF57CB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5922" b="14492"/>
          <a:stretch/>
        </p:blipFill>
        <p:spPr bwMode="auto">
          <a:xfrm>
            <a:off x="467544" y="2925184"/>
            <a:ext cx="3355120" cy="1644085"/>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F4BA240E-DECE-4287-A082-DFED6D1E4ED0}"/>
              </a:ext>
            </a:extLst>
          </p:cNvPr>
          <p:cNvSpPr/>
          <p:nvPr/>
        </p:nvSpPr>
        <p:spPr>
          <a:xfrm>
            <a:off x="3851921" y="1503947"/>
            <a:ext cx="4752528" cy="4636847"/>
          </a:xfrm>
          <a:prstGeom prst="rect">
            <a:avLst/>
          </a:prstGeom>
        </p:spPr>
        <p:txBody>
          <a:bodyPr wrap="square">
            <a:spAutoFit/>
          </a:bodyPr>
          <a:lstStyle/>
          <a:p>
            <a:pPr marL="571500" indent="-571500">
              <a:lnSpc>
                <a:spcPct val="150000"/>
              </a:lnSpc>
              <a:buFont typeface="Wingdings" panose="05000000000000000000" pitchFamily="2" charset="2"/>
              <a:buChar char="u"/>
            </a:pPr>
            <a:r>
              <a:rPr lang="zh-CN" altLang="en-US" dirty="0">
                <a:solidFill>
                  <a:srgbClr val="FF0000"/>
                </a:solidFill>
                <a:latin typeface="黑体" panose="02010609060101010101" pitchFamily="49" charset="-122"/>
                <a:ea typeface="黑体" panose="02010609060101010101" pitchFamily="49" charset="-122"/>
              </a:rPr>
              <a:t>环境约束</a:t>
            </a:r>
            <a:r>
              <a:rPr lang="en-US" altLang="zh-CN" dirty="0">
                <a:solidFill>
                  <a:srgbClr val="FF0000"/>
                </a:solidFill>
                <a:latin typeface="黑体" panose="02010609060101010101" pitchFamily="49" charset="-122"/>
                <a:ea typeface="黑体" panose="02010609060101010101" pitchFamily="49" charset="-122"/>
              </a:rPr>
              <a:t>  </a:t>
            </a:r>
          </a:p>
          <a:p>
            <a:pPr>
              <a:lnSpc>
                <a:spcPct val="150000"/>
              </a:lnSpc>
            </a:pPr>
            <a:r>
              <a:rPr lang="zh-CN" altLang="en-US" dirty="0">
                <a:solidFill>
                  <a:srgbClr val="0070C0"/>
                </a:solidFill>
                <a:latin typeface="黑体" panose="02010609060101010101" pitchFamily="49" charset="-122"/>
                <a:ea typeface="黑体" panose="02010609060101010101" pitchFamily="49" charset="-122"/>
              </a:rPr>
              <a:t>    环境温度、冲击振动环境、适应原子氧、真空、宇宙粒子辐射、太阳电磁辐射等</a:t>
            </a:r>
            <a:endParaRPr lang="en-US" altLang="zh-CN" dirty="0">
              <a:solidFill>
                <a:srgbClr val="0070C0"/>
              </a:solidFill>
              <a:latin typeface="黑体" panose="02010609060101010101" pitchFamily="49" charset="-122"/>
              <a:ea typeface="黑体" panose="02010609060101010101" pitchFamily="49" charset="-122"/>
            </a:endParaRPr>
          </a:p>
          <a:p>
            <a:pPr marL="571500" indent="-571500">
              <a:lnSpc>
                <a:spcPct val="150000"/>
              </a:lnSpc>
              <a:buFont typeface="Wingdings" panose="05000000000000000000" pitchFamily="2" charset="2"/>
              <a:buChar char="u"/>
            </a:pPr>
            <a:r>
              <a:rPr lang="zh-CN" altLang="en-US" dirty="0">
                <a:solidFill>
                  <a:srgbClr val="FF0000"/>
                </a:solidFill>
                <a:latin typeface="黑体" panose="02010609060101010101" pitchFamily="49" charset="-122"/>
                <a:ea typeface="黑体" panose="02010609060101010101" pitchFamily="49" charset="-122"/>
              </a:rPr>
              <a:t>系统约束</a:t>
            </a:r>
            <a:endParaRPr lang="en-US" altLang="zh-CN" dirty="0">
              <a:solidFill>
                <a:srgbClr val="FF0000"/>
              </a:solidFill>
              <a:latin typeface="黑体" panose="02010609060101010101" pitchFamily="49" charset="-122"/>
              <a:ea typeface="黑体" panose="02010609060101010101" pitchFamily="49" charset="-122"/>
            </a:endParaRPr>
          </a:p>
          <a:p>
            <a:pPr>
              <a:lnSpc>
                <a:spcPct val="150000"/>
              </a:lnSpc>
            </a:pPr>
            <a:r>
              <a:rPr lang="zh-CN" altLang="en-US" dirty="0">
                <a:solidFill>
                  <a:srgbClr val="0070C0"/>
                </a:solidFill>
                <a:latin typeface="黑体" panose="02010609060101010101" pitchFamily="49" charset="-122"/>
                <a:ea typeface="黑体" panose="02010609060101010101" pitchFamily="49" charset="-122"/>
              </a:rPr>
              <a:t>    航天器集成、安装、体积、重量，散热及发射约束</a:t>
            </a:r>
            <a:endParaRPr lang="en-US" altLang="zh-CN" dirty="0">
              <a:solidFill>
                <a:srgbClr val="0070C0"/>
              </a:solidFill>
              <a:latin typeface="黑体" panose="02010609060101010101" pitchFamily="49" charset="-122"/>
              <a:ea typeface="黑体" panose="02010609060101010101" pitchFamily="49" charset="-122"/>
            </a:endParaRPr>
          </a:p>
          <a:p>
            <a:pPr marL="571500" indent="-571500">
              <a:lnSpc>
                <a:spcPct val="150000"/>
              </a:lnSpc>
              <a:buFont typeface="Wingdings" panose="05000000000000000000" pitchFamily="2" charset="2"/>
              <a:buChar char="u"/>
            </a:pPr>
            <a:r>
              <a:rPr lang="zh-CN" altLang="en-US" dirty="0">
                <a:solidFill>
                  <a:srgbClr val="FF0000"/>
                </a:solidFill>
                <a:latin typeface="黑体" panose="02010609060101010101" pitchFamily="49" charset="-122"/>
                <a:ea typeface="黑体" panose="02010609060101010101" pitchFamily="49" charset="-122"/>
              </a:rPr>
              <a:t>任务约束</a:t>
            </a:r>
            <a:endParaRPr lang="en-US" altLang="zh-CN" dirty="0">
              <a:solidFill>
                <a:srgbClr val="FF0000"/>
              </a:solidFill>
              <a:latin typeface="黑体" panose="02010609060101010101" pitchFamily="49" charset="-122"/>
              <a:ea typeface="黑体" panose="02010609060101010101" pitchFamily="49" charset="-122"/>
            </a:endParaRPr>
          </a:p>
          <a:p>
            <a:pPr>
              <a:lnSpc>
                <a:spcPct val="150000"/>
              </a:lnSpc>
            </a:pPr>
            <a:r>
              <a:rPr lang="zh-CN" altLang="en-US" dirty="0">
                <a:solidFill>
                  <a:srgbClr val="0070C0"/>
                </a:solidFill>
                <a:latin typeface="黑体" panose="02010609060101010101" pitchFamily="49" charset="-122"/>
                <a:ea typeface="黑体" panose="02010609060101010101" pitchFamily="49" charset="-122"/>
              </a:rPr>
              <a:t>    功率分配、真空热、抗应力、容错冗余、电磁兼容、备份设计等</a:t>
            </a:r>
            <a:endParaRPr lang="en-US" altLang="zh-CN" dirty="0">
              <a:solidFill>
                <a:srgbClr val="0070C0"/>
              </a:solidFill>
              <a:latin typeface="黑体" panose="02010609060101010101" pitchFamily="49" charset="-122"/>
              <a:ea typeface="黑体" panose="02010609060101010101" pitchFamily="49" charset="-122"/>
            </a:endParaRPr>
          </a:p>
        </p:txBody>
      </p:sp>
      <p:sp>
        <p:nvSpPr>
          <p:cNvPr id="19" name="矩形 18">
            <a:extLst>
              <a:ext uri="{FF2B5EF4-FFF2-40B4-BE49-F238E27FC236}">
                <a16:creationId xmlns:a16="http://schemas.microsoft.com/office/drawing/2014/main" id="{47859A3E-A186-4178-85CA-961A05A6750A}"/>
              </a:ext>
            </a:extLst>
          </p:cNvPr>
          <p:cNvSpPr/>
          <p:nvPr/>
        </p:nvSpPr>
        <p:spPr>
          <a:xfrm>
            <a:off x="473304" y="1500064"/>
            <a:ext cx="3343600" cy="1422954"/>
          </a:xfrm>
          <a:prstGeom prst="rect">
            <a:avLst/>
          </a:prstGeom>
          <a:solidFill>
            <a:schemeClr val="accent3">
              <a:lumMod val="20000"/>
              <a:lumOff val="80000"/>
            </a:schemeClr>
          </a:solidFill>
          <a:ln>
            <a:solidFill>
              <a:srgbClr val="FF0000"/>
            </a:solidFill>
          </a:ln>
        </p:spPr>
        <p:txBody>
          <a:bodyPr wrap="square">
            <a:spAutoFit/>
          </a:bodyPr>
          <a:lstStyle/>
          <a:p>
            <a:pPr>
              <a:lnSpc>
                <a:spcPct val="150000"/>
              </a:lnSpc>
            </a:pPr>
            <a:r>
              <a:rPr lang="zh-CN" altLang="en-US" b="0" dirty="0">
                <a:solidFill>
                  <a:srgbClr val="FF0000"/>
                </a:solidFill>
                <a:ea typeface="仿宋_GB2312"/>
                <a:cs typeface="Times New Roman" panose="02020603050405020304" pitchFamily="18" charset="0"/>
                <a:sym typeface="Wingdings 2" panose="05020102010507070707" pitchFamily="18" charset="2"/>
              </a:rPr>
              <a:t></a:t>
            </a:r>
            <a:r>
              <a:rPr lang="zh-CN" altLang="en-US" b="0" dirty="0">
                <a:solidFill>
                  <a:srgbClr val="FF0000"/>
                </a:solidFill>
                <a:ea typeface="仿宋_GB2312"/>
                <a:cs typeface="Times New Roman" panose="02020603050405020304" pitchFamily="18" charset="0"/>
              </a:rPr>
              <a:t>航天器种类、任务情况决定了其电源及供配电系统的设计约束</a:t>
            </a:r>
            <a:endParaRPr lang="en-US" altLang="zh-CN" b="0" dirty="0">
              <a:solidFill>
                <a:srgbClr val="FF0000"/>
              </a:solidFill>
              <a:ea typeface="仿宋_GB2312"/>
              <a:cs typeface="Times New Roman" panose="02020603050405020304" pitchFamily="18" charset="0"/>
            </a:endParaRPr>
          </a:p>
        </p:txBody>
      </p:sp>
      <p:pic>
        <p:nvPicPr>
          <p:cNvPr id="8" name="Picture 2" descr="https://inews.gtimg.com/newsapp_bt/0/13852641070/1000">
            <a:extLst>
              <a:ext uri="{FF2B5EF4-FFF2-40B4-BE49-F238E27FC236}">
                <a16:creationId xmlns:a16="http://schemas.microsoft.com/office/drawing/2014/main" id="{6A3820D7-F41F-4C64-958B-1A4D22CD715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544" y="4569269"/>
            <a:ext cx="3384377" cy="1950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3293361"/>
      </p:ext>
    </p:extLst>
  </p:cSld>
  <p:clrMapOvr>
    <a:masterClrMapping/>
  </p:clrMapOvr>
  <p:transition>
    <p:wipe dir="d"/>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25017</TotalTime>
  <Words>4253</Words>
  <Application>Microsoft Office PowerPoint</Application>
  <PresentationFormat>全屏显示(4:3)</PresentationFormat>
  <Paragraphs>303</Paragraphs>
  <Slides>44</Slides>
  <Notes>40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44</vt:i4>
      </vt:variant>
    </vt:vector>
  </HeadingPairs>
  <TitlesOfParts>
    <vt:vector size="54" baseType="lpstr">
      <vt:lpstr>等线</vt:lpstr>
      <vt:lpstr>仿宋_GB2312</vt:lpstr>
      <vt:lpstr>黑体</vt:lpstr>
      <vt:lpstr>宋体</vt:lpstr>
      <vt:lpstr>Arial</vt:lpstr>
      <vt:lpstr>Calibri</vt:lpstr>
      <vt:lpstr>Times New Roman</vt:lpstr>
      <vt:lpstr>Wingdings</vt:lpstr>
      <vt:lpstr>Wingdings 2</vt:lpstr>
      <vt:lpstr>Office 主题</vt:lpstr>
      <vt:lpstr>工程概论IV</vt:lpstr>
      <vt:lpstr>第二讲 航天器电源及供配电系统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李卫帮</dc:creator>
  <cp:lastModifiedBy>Administrator</cp:lastModifiedBy>
  <cp:revision>2051</cp:revision>
  <dcterms:created xsi:type="dcterms:W3CDTF">2014-04-29T08:12:32Z</dcterms:created>
  <dcterms:modified xsi:type="dcterms:W3CDTF">2023-09-11T12:16:34Z</dcterms:modified>
</cp:coreProperties>
</file>